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4.jpg" ContentType="image/jpeg"/>
  <Override PartName="/ppt/media/image15.jpg" ContentType="image/jpeg"/>
  <Override PartName="/ppt/media/image17.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8" r:id="rId2"/>
    <p:sldId id="259" r:id="rId3"/>
    <p:sldId id="260" r:id="rId4"/>
    <p:sldId id="261" r:id="rId5"/>
    <p:sldId id="262" r:id="rId6"/>
    <p:sldId id="263" r:id="rId7"/>
    <p:sldId id="264" r:id="rId8"/>
    <p:sldId id="267" r:id="rId9"/>
    <p:sldId id="268" r:id="rId10"/>
    <p:sldId id="265" r:id="rId11"/>
    <p:sldId id="266" r:id="rId12"/>
    <p:sldId id="274" r:id="rId13"/>
    <p:sldId id="269" r:id="rId14"/>
    <p:sldId id="270" r:id="rId15"/>
    <p:sldId id="271" r:id="rId16"/>
    <p:sldId id="272" r:id="rId17"/>
    <p:sldId id="273" r:id="rId18"/>
    <p:sldId id="275" r:id="rId19"/>
    <p:sldId id="277" r:id="rId20"/>
    <p:sldId id="278" r:id="rId21"/>
    <p:sldId id="279" r:id="rId22"/>
    <p:sldId id="280" r:id="rId23"/>
    <p:sldId id="281" r:id="rId24"/>
    <p:sldId id="282" r:id="rId25"/>
    <p:sldId id="283"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7CB2C-800B-479D-A749-EE6C2C9333BD}" type="datetimeFigureOut">
              <a:rPr lang="en-IN" smtClean="0"/>
              <a:t>31-03-2022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36363-2C54-49AF-977A-0CAB3843EE85}" type="slidenum">
              <a:rPr lang="en-IN" smtClean="0"/>
              <a:t>‹#›</a:t>
            </a:fld>
            <a:endParaRPr lang="en-IN"/>
          </a:p>
        </p:txBody>
      </p:sp>
    </p:spTree>
    <p:extLst>
      <p:ext uri="{BB962C8B-B14F-4D97-AF65-F5344CB8AC3E}">
        <p14:creationId xmlns:p14="http://schemas.microsoft.com/office/powerpoint/2010/main" val="26170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6C36363-2C54-49AF-977A-0CAB3843EE85}" type="slidenum">
              <a:rPr lang="en-IN" smtClean="0"/>
              <a:t>23</a:t>
            </a:fld>
            <a:endParaRPr lang="en-IN"/>
          </a:p>
        </p:txBody>
      </p:sp>
    </p:spTree>
    <p:extLst>
      <p:ext uri="{BB962C8B-B14F-4D97-AF65-F5344CB8AC3E}">
        <p14:creationId xmlns:p14="http://schemas.microsoft.com/office/powerpoint/2010/main" val="225318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412702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75B6C2-E182-4C37-81BB-ACF8F6501131}" type="datetimeFigureOut">
              <a:rPr lang="en-IN" smtClean="0"/>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55968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375812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258079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197683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408833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134825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385854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403272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355507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5B6C2-E182-4C37-81BB-ACF8F6501131}" type="datetimeFigureOut">
              <a:rPr lang="en-IN" smtClean="0"/>
              <a:t>31-03-2022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277558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75B6C2-E182-4C37-81BB-ACF8F6501131}" type="datetimeFigureOut">
              <a:rPr lang="en-IN" smtClean="0"/>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195931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75B6C2-E182-4C37-81BB-ACF8F6501131}" type="datetimeFigureOut">
              <a:rPr lang="en-IN" smtClean="0"/>
              <a:t>31-03-2022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268346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75B6C2-E182-4C37-81BB-ACF8F6501131}" type="datetimeFigureOut">
              <a:rPr lang="en-IN" smtClean="0"/>
              <a:t>31-03-2022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33988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5B6C2-E182-4C37-81BB-ACF8F6501131}" type="datetimeFigureOut">
              <a:rPr lang="en-IN" smtClean="0"/>
              <a:t>31-03-2022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246481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75B6C2-E182-4C37-81BB-ACF8F6501131}" type="datetimeFigureOut">
              <a:rPr lang="en-IN" smtClean="0"/>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2094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75B6C2-E182-4C37-81BB-ACF8F6501131}" type="datetimeFigureOut">
              <a:rPr lang="en-IN" smtClean="0"/>
              <a:t>31-03-2022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79B2C0-6698-42D9-81E3-78E4B16A4716}" type="slidenum">
              <a:rPr lang="en-IN" smtClean="0"/>
              <a:t>‹#›</a:t>
            </a:fld>
            <a:endParaRPr lang="en-IN"/>
          </a:p>
        </p:txBody>
      </p:sp>
    </p:spTree>
    <p:extLst>
      <p:ext uri="{BB962C8B-B14F-4D97-AF65-F5344CB8AC3E}">
        <p14:creationId xmlns:p14="http://schemas.microsoft.com/office/powerpoint/2010/main" val="96304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5B6C2-E182-4C37-81BB-ACF8F6501131}" type="datetimeFigureOut">
              <a:rPr lang="en-IN" smtClean="0"/>
              <a:t>31-03-2022</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79B2C0-6698-42D9-81E3-78E4B16A4716}" type="slidenum">
              <a:rPr lang="en-IN" smtClean="0"/>
              <a:t>‹#›</a:t>
            </a:fld>
            <a:endParaRPr lang="en-IN"/>
          </a:p>
        </p:txBody>
      </p:sp>
    </p:spTree>
    <p:extLst>
      <p:ext uri="{BB962C8B-B14F-4D97-AF65-F5344CB8AC3E}">
        <p14:creationId xmlns:p14="http://schemas.microsoft.com/office/powerpoint/2010/main" val="5159101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yjus.com/chemistry/heliu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035" y="332510"/>
            <a:ext cx="9541164" cy="6524863"/>
          </a:xfrm>
          <a:prstGeom prst="rect">
            <a:avLst/>
          </a:prstGeom>
          <a:noFill/>
        </p:spPr>
        <p:txBody>
          <a:bodyPr wrap="square" rtlCol="0">
            <a:spAutoFit/>
          </a:bodyPr>
          <a:lstStyle/>
          <a:p>
            <a:pPr algn="ctr"/>
            <a:endParaRPr lang="en-IN" dirty="0" smtClean="0"/>
          </a:p>
          <a:p>
            <a:pPr algn="ctr"/>
            <a:r>
              <a:rPr lang="en-IN" dirty="0" smtClean="0">
                <a:latin typeface="Times New Roman" panose="02020603050405020304" pitchFamily="18" charset="0"/>
                <a:cs typeface="Times New Roman" panose="02020603050405020304" pitchFamily="18" charset="0"/>
              </a:rPr>
              <a:t>I </a:t>
            </a:r>
            <a:r>
              <a:rPr lang="en-IN" dirty="0" err="1" smtClean="0">
                <a:latin typeface="Times New Roman" panose="02020603050405020304" pitchFamily="18" charset="0"/>
                <a:cs typeface="Times New Roman" panose="02020603050405020304" pitchFamily="18" charset="0"/>
              </a:rPr>
              <a:t>B.Sc</a:t>
            </a:r>
            <a:r>
              <a:rPr lang="en-IN" dirty="0" smtClean="0">
                <a:latin typeface="Times New Roman" panose="02020603050405020304" pitchFamily="18" charset="0"/>
                <a:cs typeface="Times New Roman" panose="02020603050405020304" pitchFamily="18" charset="0"/>
              </a:rPr>
              <a:t> (SEMESTER-I)</a:t>
            </a:r>
            <a:endParaRPr lang="en-IN" dirty="0">
              <a:latin typeface="Times New Roman" panose="02020603050405020304" pitchFamily="18" charset="0"/>
              <a:cs typeface="Times New Roman" panose="02020603050405020304" pitchFamily="18" charset="0"/>
            </a:endParaRPr>
          </a:p>
          <a:p>
            <a:pPr algn="ctr"/>
            <a:endParaRPr lang="en-IN" dirty="0" smtClean="0"/>
          </a:p>
          <a:p>
            <a:pPr algn="ctr"/>
            <a:r>
              <a:rPr lang="en-IN" sz="4000" b="1" dirty="0" smtClean="0">
                <a:solidFill>
                  <a:schemeClr val="accent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GASEOUS STATE</a:t>
            </a:r>
          </a:p>
          <a:p>
            <a:pPr algn="ctr"/>
            <a:r>
              <a:rPr lang="en-IN" sz="1400" b="1" dirty="0" smtClean="0">
                <a:latin typeface="Times New Roman" panose="02020603050405020304" pitchFamily="18" charset="0"/>
                <a:cs typeface="Times New Roman" panose="02020603050405020304" pitchFamily="18" charset="0"/>
              </a:rPr>
              <a:t>PART-I</a:t>
            </a: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endParaRPr lang="en-IN" sz="1200" b="1" dirty="0">
              <a:latin typeface="Times New Roman" panose="02020603050405020304" pitchFamily="18" charset="0"/>
              <a:cs typeface="Times New Roman" panose="02020603050405020304" pitchFamily="18" charset="0"/>
            </a:endParaRPr>
          </a:p>
          <a:p>
            <a:pPr algn="ctr"/>
            <a:endParaRPr lang="en-IN" sz="1200" b="1" dirty="0" smtClean="0">
              <a:latin typeface="Times New Roman" panose="02020603050405020304" pitchFamily="18" charset="0"/>
              <a:cs typeface="Times New Roman" panose="02020603050405020304" pitchFamily="18" charset="0"/>
            </a:endParaRPr>
          </a:p>
          <a:p>
            <a:pPr algn="ctr"/>
            <a:r>
              <a:rPr lang="en-IN" b="1" dirty="0" smtClean="0">
                <a:latin typeface="Times New Roman" panose="02020603050405020304" pitchFamily="18" charset="0"/>
                <a:cs typeface="Times New Roman" panose="02020603050405020304" pitchFamily="18" charset="0"/>
              </a:rPr>
              <a:t>PRESENTED </a:t>
            </a:r>
          </a:p>
          <a:p>
            <a:pPr algn="ctr"/>
            <a:r>
              <a:rPr lang="en-IN" b="1" dirty="0" smtClean="0">
                <a:latin typeface="Times New Roman" panose="02020603050405020304" pitchFamily="18" charset="0"/>
                <a:cs typeface="Times New Roman" panose="02020603050405020304" pitchFamily="18" charset="0"/>
              </a:rPr>
              <a:t>BY</a:t>
            </a:r>
          </a:p>
          <a:p>
            <a:pPr algn="ctr"/>
            <a:r>
              <a:rPr lang="en-IN" sz="2800" b="1" dirty="0" smtClean="0">
                <a:solidFill>
                  <a:schemeClr val="accent1"/>
                </a:solidFill>
                <a:latin typeface="Times New Roman" panose="02020603050405020304" pitchFamily="18" charset="0"/>
                <a:cs typeface="Times New Roman" panose="02020603050405020304" pitchFamily="18" charset="0"/>
              </a:rPr>
              <a:t>RAMBABU VASAMSETTI</a:t>
            </a:r>
          </a:p>
          <a:p>
            <a:pPr algn="ctr"/>
            <a:r>
              <a:rPr lang="en-IN" b="1" dirty="0" smtClean="0">
                <a:latin typeface="Times New Roman" panose="02020603050405020304" pitchFamily="18" charset="0"/>
                <a:cs typeface="Times New Roman" panose="02020603050405020304" pitchFamily="18" charset="0"/>
              </a:rPr>
              <a:t>LECTURER IN CHEMISTRY</a:t>
            </a:r>
            <a:endParaRPr lang="en-IN" b="1" dirty="0">
              <a:latin typeface="Times New Roman" panose="02020603050405020304" pitchFamily="18" charset="0"/>
              <a:cs typeface="Times New Roman" panose="02020603050405020304" pitchFamily="18" charset="0"/>
            </a:endParaRPr>
          </a:p>
          <a:p>
            <a:pPr algn="ctr"/>
            <a:r>
              <a:rPr lang="en-IN" sz="2400" b="1" dirty="0" smtClean="0">
                <a:latin typeface="Times New Roman" panose="02020603050405020304" pitchFamily="18" charset="0"/>
                <a:cs typeface="Times New Roman" panose="02020603050405020304" pitchFamily="18" charset="0"/>
              </a:rPr>
              <a:t>P.R.GOVERNMENT COLLEGE(A)</a:t>
            </a:r>
          </a:p>
          <a:p>
            <a:pPr algn="ctr"/>
            <a:r>
              <a:rPr lang="en-IN" b="1" dirty="0" smtClean="0">
                <a:latin typeface="Times New Roman" panose="02020603050405020304" pitchFamily="18" charset="0"/>
                <a:cs typeface="Times New Roman" panose="02020603050405020304" pitchFamily="18" charset="0"/>
              </a:rPr>
              <a:t>KAKINADA</a:t>
            </a:r>
          </a:p>
          <a:p>
            <a:pPr algn="ctr"/>
            <a:endParaRPr lang="en-IN" b="1" dirty="0" smtClean="0">
              <a:latin typeface="Times New Roman" panose="02020603050405020304" pitchFamily="18" charset="0"/>
              <a:cs typeface="Times New Roman" panose="02020603050405020304" pitchFamily="18" charset="0"/>
            </a:endParaRPr>
          </a:p>
          <a:p>
            <a:pPr algn="ctr"/>
            <a:endParaRPr lang="en-IN" b="1" dirty="0" smtClean="0">
              <a:latin typeface="Times New Roman" panose="02020603050405020304" pitchFamily="18" charset="0"/>
              <a:cs typeface="Times New Roman" panose="02020603050405020304" pitchFamily="18" charset="0"/>
            </a:endParaRPr>
          </a:p>
          <a:p>
            <a:pPr algn="ctr"/>
            <a:endParaRPr lang="en-IN" dirty="0"/>
          </a:p>
        </p:txBody>
      </p:sp>
      <p:pic>
        <p:nvPicPr>
          <p:cNvPr id="3" name="Picture 2"/>
          <p:cNvPicPr/>
          <p:nvPr/>
        </p:nvPicPr>
        <p:blipFill>
          <a:blip r:embed="rId2"/>
          <a:stretch>
            <a:fillRect/>
          </a:stretch>
        </p:blipFill>
        <p:spPr>
          <a:xfrm>
            <a:off x="5973183" y="2085830"/>
            <a:ext cx="2009775" cy="1781175"/>
          </a:xfrm>
          <a:prstGeom prst="rect">
            <a:avLst/>
          </a:prstGeom>
        </p:spPr>
      </p:pic>
      <p:sp>
        <p:nvSpPr>
          <p:cNvPr id="5" name="Footer Placeholder 4"/>
          <p:cNvSpPr>
            <a:spLocks noGrp="1"/>
          </p:cNvSpPr>
          <p:nvPr>
            <p:ph type="ftr" sz="quarter" idx="11"/>
          </p:nvPr>
        </p:nvSpPr>
        <p:spPr/>
        <p:txBody>
          <a:bodyPr/>
          <a:lstStyle/>
          <a:p>
            <a:r>
              <a:rPr lang="en-IN" smtClean="0"/>
              <a:t>P.R GOVERNMENT COLLEGE(A),KAKINADA</a:t>
            </a:r>
            <a:endParaRPr lang="en-IN"/>
          </a:p>
        </p:txBody>
      </p:sp>
    </p:spTree>
    <p:extLst>
      <p:ext uri="{BB962C8B-B14F-4D97-AF65-F5344CB8AC3E}">
        <p14:creationId xmlns:p14="http://schemas.microsoft.com/office/powerpoint/2010/main" val="314245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090" y="230909"/>
            <a:ext cx="9430327" cy="3447098"/>
          </a:xfrm>
          <a:prstGeom prst="rect">
            <a:avLst/>
          </a:prstGeom>
          <a:noFill/>
        </p:spPr>
        <p:txBody>
          <a:bodyPr wrap="square" rtlCol="0">
            <a:spAutoFit/>
          </a:bodyPr>
          <a:lstStyle/>
          <a:p>
            <a:pPr algn="ctr"/>
            <a:r>
              <a:rPr lang="en-US" sz="3200" b="1" dirty="0">
                <a:solidFill>
                  <a:schemeClr val="accent1"/>
                </a:solidFill>
              </a:rPr>
              <a:t>Compressibility factor (Z)</a:t>
            </a:r>
            <a:endParaRPr lang="en-IN" sz="3200" b="1" dirty="0">
              <a:solidFill>
                <a:schemeClr val="accent1"/>
              </a:solidFill>
            </a:endParaRPr>
          </a:p>
          <a:p>
            <a:endParaRPr lang="en-US" dirty="0" smtClean="0"/>
          </a:p>
          <a:p>
            <a:pPr marL="285750" indent="-285750">
              <a:buFont typeface="Wingdings" panose="05000000000000000000" pitchFamily="2" charset="2"/>
              <a:buChar char="v"/>
            </a:pPr>
            <a:r>
              <a:rPr lang="en-US" sz="2400" dirty="0" smtClean="0"/>
              <a:t>The </a:t>
            </a:r>
            <a:r>
              <a:rPr lang="en-US" sz="2400" dirty="0"/>
              <a:t>compressibility factor is also called compression factor. </a:t>
            </a:r>
            <a:endParaRPr lang="en-US" sz="2400" dirty="0" smtClean="0"/>
          </a:p>
          <a:p>
            <a:pPr marL="285750" indent="-285750">
              <a:buFont typeface="Wingdings" panose="05000000000000000000" pitchFamily="2" charset="2"/>
              <a:buChar char="v"/>
            </a:pPr>
            <a:r>
              <a:rPr lang="en-US" sz="2400" dirty="0" smtClean="0"/>
              <a:t>This </a:t>
            </a:r>
            <a:r>
              <a:rPr lang="en-US" sz="2400" dirty="0"/>
              <a:t>factor describes the deviation of a real gas from the ideal behaviour. It is denoted by </a:t>
            </a:r>
            <a:r>
              <a:rPr lang="en-US" sz="2400" b="1" dirty="0"/>
              <a:t>‘Z</a:t>
            </a:r>
            <a:r>
              <a:rPr lang="en-US" sz="2400" b="1" dirty="0" smtClean="0"/>
              <a:t>’</a:t>
            </a:r>
            <a:r>
              <a:rPr lang="en-US" sz="2400" dirty="0" smtClean="0"/>
              <a:t>.</a:t>
            </a:r>
          </a:p>
          <a:p>
            <a:pPr marL="285750" indent="-285750">
              <a:buFont typeface="Wingdings" panose="05000000000000000000" pitchFamily="2" charset="2"/>
              <a:buChar char="v"/>
            </a:pPr>
            <a:r>
              <a:rPr lang="en-US" sz="2400" dirty="0" smtClean="0"/>
              <a:t> </a:t>
            </a:r>
            <a:r>
              <a:rPr lang="en-US" sz="2400" dirty="0"/>
              <a:t>It is defined as the ratio of molar volume of a gas to the molar volume of an ideal gas at the same temperature and pressure</a:t>
            </a:r>
            <a:r>
              <a:rPr lang="en-US" sz="2400" dirty="0" smtClean="0"/>
              <a:t>.</a:t>
            </a:r>
          </a:p>
          <a:p>
            <a:pPr marL="285750" indent="-285750">
              <a:buFont typeface="Wingdings" panose="05000000000000000000" pitchFamily="2" charset="2"/>
              <a:buChar char="v"/>
            </a:pPr>
            <a:r>
              <a:rPr lang="en-US" sz="2400" dirty="0" smtClean="0"/>
              <a:t> </a:t>
            </a:r>
            <a:r>
              <a:rPr lang="en-US" sz="2400" dirty="0"/>
              <a:t>It is a useful thermodynamic property for modifying the ideal gas law to account for the real gas behaviour</a:t>
            </a:r>
            <a:r>
              <a:rPr lang="en-US" dirty="0"/>
              <a:t>. </a:t>
            </a:r>
            <a:endParaRPr lang="en-IN" dirty="0"/>
          </a:p>
        </p:txBody>
      </p:sp>
    </p:spTree>
    <p:extLst>
      <p:ext uri="{BB962C8B-B14F-4D97-AF65-F5344CB8AC3E}">
        <p14:creationId xmlns:p14="http://schemas.microsoft.com/office/powerpoint/2010/main" val="159997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0473" y="0"/>
            <a:ext cx="12863017" cy="8534400"/>
          </a:xfrm>
          <a:prstGeom prst="rect">
            <a:avLst/>
          </a:prstGeom>
        </p:spPr>
      </p:pic>
    </p:spTree>
    <p:extLst>
      <p:ext uri="{BB962C8B-B14F-4D97-AF65-F5344CB8AC3E}">
        <p14:creationId xmlns:p14="http://schemas.microsoft.com/office/powerpoint/2010/main" val="1348985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78070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9491" y="240145"/>
            <a:ext cx="10270836" cy="6801862"/>
          </a:xfrm>
          <a:prstGeom prst="rect">
            <a:avLst/>
          </a:prstGeom>
          <a:noFill/>
        </p:spPr>
        <p:txBody>
          <a:bodyPr wrap="square" rtlCol="0">
            <a:spAutoFit/>
          </a:bodyPr>
          <a:lstStyle/>
          <a:p>
            <a:pPr algn="ctr"/>
            <a:r>
              <a:rPr lang="en-US" sz="2800" b="1" u="sng" dirty="0">
                <a:solidFill>
                  <a:schemeClr val="accent1"/>
                </a:solidFill>
              </a:rPr>
              <a:t>Deviation of real gas from ideal </a:t>
            </a:r>
            <a:r>
              <a:rPr lang="en-US" sz="2800" b="1" u="sng" dirty="0" smtClean="0">
                <a:solidFill>
                  <a:schemeClr val="accent1"/>
                </a:solidFill>
              </a:rPr>
              <a:t>behaviour</a:t>
            </a:r>
            <a:endParaRPr lang="en-US" u="sng" dirty="0" smtClean="0"/>
          </a:p>
          <a:p>
            <a:r>
              <a:rPr lang="en-US" sz="2400" dirty="0" smtClean="0"/>
              <a:t>Real </a:t>
            </a:r>
            <a:r>
              <a:rPr lang="en-US" sz="2400" dirty="0"/>
              <a:t>gases show deviations from ideal behaviour only under the conditions of high pressures and low temperatures. These deviations are due to two faulty assumptions that are made in the kinetic molecular theory of gases. They </a:t>
            </a:r>
            <a:r>
              <a:rPr lang="en-US" sz="2400" dirty="0" smtClean="0"/>
              <a:t>are</a:t>
            </a:r>
            <a:endParaRPr lang="en-IN" dirty="0"/>
          </a:p>
          <a:p>
            <a:pPr marL="342900" lvl="0" indent="-342900">
              <a:buFont typeface="Wingdings" panose="05000000000000000000" pitchFamily="2" charset="2"/>
              <a:buChar char="v"/>
            </a:pPr>
            <a:r>
              <a:rPr lang="en-US" sz="2400" b="1" dirty="0">
                <a:solidFill>
                  <a:schemeClr val="accent4"/>
                </a:solidFill>
              </a:rPr>
              <a:t>The volume occupied by the gas molecules is highly negligible as compared to the total volume of the gas</a:t>
            </a:r>
            <a:endParaRPr lang="en-IN" sz="2400" b="1" dirty="0">
              <a:solidFill>
                <a:schemeClr val="accent4"/>
              </a:solidFill>
            </a:endParaRPr>
          </a:p>
          <a:p>
            <a:pPr marL="342900" lvl="0" indent="-342900">
              <a:buFont typeface="Wingdings" panose="05000000000000000000" pitchFamily="2" charset="2"/>
              <a:buChar char="v"/>
            </a:pPr>
            <a:r>
              <a:rPr lang="en-US" sz="2400" b="1" dirty="0">
                <a:solidFill>
                  <a:schemeClr val="accent6">
                    <a:lumMod val="75000"/>
                  </a:schemeClr>
                </a:solidFill>
              </a:rPr>
              <a:t>The forces of attraction or repulsion among the gas molecules are negligible.</a:t>
            </a:r>
            <a:endParaRPr lang="en-IN" sz="2400" b="1" dirty="0">
              <a:solidFill>
                <a:schemeClr val="accent6">
                  <a:lumMod val="75000"/>
                </a:schemeClr>
              </a:solidFill>
            </a:endParaRPr>
          </a:p>
          <a:p>
            <a:r>
              <a:rPr lang="en-US" sz="2400" dirty="0" smtClean="0"/>
              <a:t>The </a:t>
            </a:r>
            <a:r>
              <a:rPr lang="en-US" sz="2400" dirty="0"/>
              <a:t>above two assumptions are true only if the pressure is low or the temperature is high so that the distance between the molecules is sufficiently large. However, if the pressure is high or the temperature is low, the gas molecules come closer together. Under these conditions:</a:t>
            </a:r>
            <a:endParaRPr lang="en-IN" sz="2400" dirty="0"/>
          </a:p>
          <a:p>
            <a:r>
              <a:rPr lang="en-US" sz="2400" dirty="0"/>
              <a:t> </a:t>
            </a:r>
            <a:endParaRPr lang="en-IN" sz="2400" dirty="0"/>
          </a:p>
          <a:p>
            <a:pPr lvl="0"/>
            <a:r>
              <a:rPr lang="en-US" sz="2400" dirty="0"/>
              <a:t>The forces of attraction or repulsion between the molecules are to be considered.</a:t>
            </a:r>
            <a:endParaRPr lang="en-IN" sz="2400" dirty="0"/>
          </a:p>
          <a:p>
            <a:pPr lvl="0"/>
            <a:r>
              <a:rPr lang="en-US" sz="2400" dirty="0"/>
              <a:t>The volume of the gas is so small that the volume occupied by the gas molecules cannot be neglected.</a:t>
            </a:r>
            <a:endParaRPr lang="en-IN" sz="2400" dirty="0"/>
          </a:p>
          <a:p>
            <a:r>
              <a:rPr lang="en-US" sz="2400" dirty="0"/>
              <a:t> </a:t>
            </a:r>
            <a:endParaRPr lang="en-IN" sz="2400" dirty="0"/>
          </a:p>
        </p:txBody>
      </p:sp>
    </p:spTree>
    <p:extLst>
      <p:ext uri="{BB962C8B-B14F-4D97-AF65-F5344CB8AC3E}">
        <p14:creationId xmlns:p14="http://schemas.microsoft.com/office/powerpoint/2010/main" val="428975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8945" y="184727"/>
            <a:ext cx="9661237" cy="7417415"/>
          </a:xfrm>
          <a:prstGeom prst="rect">
            <a:avLst/>
          </a:prstGeom>
          <a:noFill/>
        </p:spPr>
        <p:txBody>
          <a:bodyPr wrap="square" rtlCol="0">
            <a:spAutoFit/>
          </a:bodyPr>
          <a:lstStyle/>
          <a:p>
            <a:pPr algn="ctr"/>
            <a:r>
              <a:rPr lang="en-US" sz="3200" b="1" dirty="0">
                <a:solidFill>
                  <a:schemeClr val="accent1"/>
                </a:solidFill>
              </a:rPr>
              <a:t>van der Waals equation of state</a:t>
            </a:r>
            <a:endParaRPr lang="en-IN" sz="3200" dirty="0">
              <a:solidFill>
                <a:schemeClr val="accent1"/>
              </a:solidFill>
            </a:endParaRPr>
          </a:p>
          <a:p>
            <a:endParaRPr lang="en-US" dirty="0" smtClean="0"/>
          </a:p>
          <a:p>
            <a:pPr marL="342900" indent="-342900">
              <a:buFont typeface="Wingdings" panose="05000000000000000000" pitchFamily="2" charset="2"/>
              <a:buChar char="v"/>
            </a:pPr>
            <a:r>
              <a:rPr lang="en-US" sz="2400" dirty="0" smtClean="0"/>
              <a:t>van </a:t>
            </a:r>
            <a:r>
              <a:rPr lang="en-US" sz="2400" dirty="0"/>
              <a:t>der Waals equation is particularly used to understand the behaviour of real gases. </a:t>
            </a:r>
            <a:endParaRPr lang="en-US" sz="2400" dirty="0" smtClean="0"/>
          </a:p>
          <a:p>
            <a:pPr marL="342900" indent="-342900">
              <a:buFont typeface="Wingdings" panose="05000000000000000000" pitchFamily="2" charset="2"/>
              <a:buChar char="v"/>
            </a:pPr>
            <a:r>
              <a:rPr lang="en-US" sz="2400" dirty="0" smtClean="0"/>
              <a:t>This </a:t>
            </a:r>
            <a:r>
              <a:rPr lang="en-US" sz="2400" dirty="0"/>
              <a:t>gives a simple physical picture for the </a:t>
            </a:r>
            <a:r>
              <a:rPr lang="en-US" sz="2400" dirty="0" smtClean="0"/>
              <a:t>difference </a:t>
            </a:r>
            <a:r>
              <a:rPr lang="en-US" sz="2400" dirty="0"/>
              <a:t>between a real gas and an ideal gas</a:t>
            </a:r>
            <a:r>
              <a:rPr lang="en-US" sz="2400" dirty="0" smtClean="0"/>
              <a:t>.</a:t>
            </a:r>
            <a:r>
              <a:rPr lang="en-US" dirty="0"/>
              <a:t> </a:t>
            </a:r>
            <a:endParaRPr lang="en-US" dirty="0" smtClean="0"/>
          </a:p>
          <a:p>
            <a:pPr marL="342900" indent="-342900">
              <a:buFont typeface="Wingdings" panose="05000000000000000000" pitchFamily="2" charset="2"/>
              <a:buChar char="v"/>
            </a:pPr>
            <a:r>
              <a:rPr lang="en-US" sz="2400" dirty="0" smtClean="0"/>
              <a:t>van </a:t>
            </a:r>
            <a:r>
              <a:rPr lang="en-US" sz="2400" dirty="0"/>
              <a:t>der Waals obtained the equation for real gases by applying the corrections for volume and pressure as follows</a:t>
            </a:r>
            <a:r>
              <a:rPr lang="en-US" sz="2400" dirty="0" smtClean="0"/>
              <a:t>.</a:t>
            </a:r>
          </a:p>
          <a:p>
            <a:pPr lvl="0"/>
            <a:r>
              <a:rPr lang="en-US" sz="2400" b="1" u="sng" dirty="0">
                <a:solidFill>
                  <a:schemeClr val="accent4"/>
                </a:solidFill>
              </a:rPr>
              <a:t>Correction for the </a:t>
            </a:r>
            <a:r>
              <a:rPr lang="en-US" sz="2400" b="1" u="sng" dirty="0" smtClean="0">
                <a:solidFill>
                  <a:schemeClr val="accent4"/>
                </a:solidFill>
              </a:rPr>
              <a:t>volume:</a:t>
            </a:r>
            <a:endParaRPr lang="en-IN" sz="2400" u="sng" dirty="0">
              <a:solidFill>
                <a:schemeClr val="accent4"/>
              </a:solidFill>
            </a:endParaRPr>
          </a:p>
          <a:p>
            <a:pPr marL="514350" indent="-514350">
              <a:buFont typeface="+mj-lt"/>
              <a:buAutoNum type="romanLcPeriod"/>
            </a:pPr>
            <a:r>
              <a:rPr lang="en-US" sz="2400" dirty="0"/>
              <a:t>Suppose v is the actual volume occupied by one mole of the gas molecules. Since the gas molecules are in motion, it has been found that the effective volume occupied by the gas molecules is four times the actual volume (4v). Let it be represented by </a:t>
            </a:r>
            <a:r>
              <a:rPr lang="en-US" sz="2400" dirty="0" smtClean="0"/>
              <a:t>“b”. </a:t>
            </a:r>
          </a:p>
          <a:p>
            <a:pPr marL="514350" indent="-514350">
              <a:buFont typeface="+mj-lt"/>
              <a:buAutoNum type="romanLcPeriod"/>
            </a:pPr>
            <a:r>
              <a:rPr lang="en-US" sz="2400" dirty="0" smtClean="0"/>
              <a:t>The </a:t>
            </a:r>
            <a:r>
              <a:rPr lang="en-US" sz="2400" dirty="0"/>
              <a:t>volume b is called co-volume or excluded volume. </a:t>
            </a:r>
            <a:endParaRPr lang="en-US" sz="2400" dirty="0" smtClean="0"/>
          </a:p>
          <a:p>
            <a:pPr marL="514350" indent="-514350">
              <a:buFont typeface="+mj-lt"/>
              <a:buAutoNum type="romanLcPeriod"/>
            </a:pPr>
            <a:r>
              <a:rPr lang="en-US" sz="2400" dirty="0" smtClean="0"/>
              <a:t>Thus</a:t>
            </a:r>
            <a:r>
              <a:rPr lang="en-US" sz="2400" dirty="0"/>
              <a:t>, the free space available for the movement of gas molecules is </a:t>
            </a:r>
            <a:endParaRPr lang="en-US" sz="2400" dirty="0" smtClean="0"/>
          </a:p>
          <a:p>
            <a:r>
              <a:rPr lang="en-US" sz="2400" dirty="0"/>
              <a:t> </a:t>
            </a:r>
            <a:r>
              <a:rPr lang="en-US" sz="2400" dirty="0" smtClean="0"/>
              <a:t>         (</a:t>
            </a:r>
            <a:r>
              <a:rPr lang="en-US" sz="2400" dirty="0"/>
              <a:t>V-b). </a:t>
            </a:r>
            <a:endParaRPr lang="en-US" sz="2400" dirty="0" smtClean="0"/>
          </a:p>
          <a:p>
            <a:r>
              <a:rPr lang="en-US" sz="2400" dirty="0" smtClean="0"/>
              <a:t>        Hence in the ideal gas equation V should be replaced by (V-b).</a:t>
            </a:r>
            <a:endParaRPr lang="en-IN" sz="2400" dirty="0" smtClean="0"/>
          </a:p>
          <a:p>
            <a:pPr marL="514350" indent="-514350">
              <a:buFont typeface="+mj-lt"/>
              <a:buAutoNum type="romanLcPeriod"/>
            </a:pPr>
            <a:endParaRPr lang="en-IN" sz="2400" dirty="0" smtClean="0"/>
          </a:p>
          <a:p>
            <a:endParaRPr lang="en-IN" sz="2400" dirty="0"/>
          </a:p>
          <a:p>
            <a:endParaRPr lang="en-IN" dirty="0"/>
          </a:p>
        </p:txBody>
      </p:sp>
    </p:spTree>
    <p:extLst>
      <p:ext uri="{BB962C8B-B14F-4D97-AF65-F5344CB8AC3E}">
        <p14:creationId xmlns:p14="http://schemas.microsoft.com/office/powerpoint/2010/main" val="148037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164" y="157018"/>
            <a:ext cx="10012218" cy="3323987"/>
          </a:xfrm>
          <a:prstGeom prst="rect">
            <a:avLst/>
          </a:prstGeom>
          <a:noFill/>
        </p:spPr>
        <p:txBody>
          <a:bodyPr wrap="square" rtlCol="0">
            <a:spAutoFit/>
          </a:bodyPr>
          <a:lstStyle/>
          <a:p>
            <a:pPr marL="342900" lvl="0" indent="-342900">
              <a:buFont typeface="Wingdings" panose="05000000000000000000" pitchFamily="2" charset="2"/>
              <a:buChar char="v"/>
            </a:pPr>
            <a:r>
              <a:rPr lang="en-US" sz="2400" b="1" dirty="0">
                <a:solidFill>
                  <a:schemeClr val="accent4"/>
                </a:solidFill>
              </a:rPr>
              <a:t>Correction for the force of attraction- pressure correction</a:t>
            </a:r>
            <a:endParaRPr lang="en-IN" sz="2400" b="1" dirty="0">
              <a:solidFill>
                <a:schemeClr val="accent4"/>
              </a:solidFill>
            </a:endParaRPr>
          </a:p>
          <a:p>
            <a:endParaRPr lang="en-US" dirty="0" smtClean="0"/>
          </a:p>
          <a:p>
            <a:r>
              <a:rPr lang="en-US" sz="2400" dirty="0" smtClean="0"/>
              <a:t>A gas </a:t>
            </a:r>
            <a:r>
              <a:rPr lang="en-US" sz="2400" dirty="0"/>
              <a:t>molecule present in the interior of the gas, say molecule A in </a:t>
            </a:r>
            <a:r>
              <a:rPr lang="en-US" sz="2400" dirty="0" smtClean="0"/>
              <a:t>figure is </a:t>
            </a:r>
            <a:r>
              <a:rPr lang="en-US" sz="2400" dirty="0"/>
              <a:t>attracted equally by all other gas molecules surrounding it. </a:t>
            </a:r>
            <a:endParaRPr lang="en-US" sz="2400" dirty="0" smtClean="0"/>
          </a:p>
          <a:p>
            <a:r>
              <a:rPr lang="en-US" sz="2400" dirty="0" smtClean="0"/>
              <a:t>Hence </a:t>
            </a:r>
            <a:r>
              <a:rPr lang="en-US" sz="2400" dirty="0"/>
              <a:t>the net force of attraction exerted on such a molecule by the other molecules is zero</a:t>
            </a:r>
            <a:r>
              <a:rPr lang="en-US" sz="2400" dirty="0" smtClean="0"/>
              <a:t>.</a:t>
            </a:r>
          </a:p>
          <a:p>
            <a:r>
              <a:rPr lang="en-US" sz="2400" dirty="0" smtClean="0"/>
              <a:t>However</a:t>
            </a:r>
            <a:r>
              <a:rPr lang="en-US" sz="2400" dirty="0"/>
              <a:t>, for a molecule lying near the wall of the container, say molecule B in </a:t>
            </a:r>
            <a:r>
              <a:rPr lang="en-US" sz="2400" dirty="0" smtClean="0"/>
              <a:t>figure the </a:t>
            </a:r>
            <a:r>
              <a:rPr lang="en-US" sz="2400" dirty="0"/>
              <a:t>molecules lying inside the bulk of the gas exert some net inward </a:t>
            </a:r>
            <a:r>
              <a:rPr lang="en-US" sz="2400" dirty="0" smtClean="0"/>
              <a:t>pull.</a:t>
            </a:r>
            <a:endParaRPr lang="en-IN" sz="2400" dirty="0"/>
          </a:p>
        </p:txBody>
      </p:sp>
      <p:grpSp>
        <p:nvGrpSpPr>
          <p:cNvPr id="12" name="Group 11"/>
          <p:cNvGrpSpPr>
            <a:grpSpLocks/>
          </p:cNvGrpSpPr>
          <p:nvPr/>
        </p:nvGrpSpPr>
        <p:grpSpPr bwMode="auto">
          <a:xfrm>
            <a:off x="3870036" y="3590084"/>
            <a:ext cx="5043055" cy="3170933"/>
            <a:chOff x="2405" y="350"/>
            <a:chExt cx="4316" cy="2669"/>
          </a:xfrm>
        </p:grpSpPr>
        <p:pic>
          <p:nvPicPr>
            <p:cNvPr id="2060"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4" y="349"/>
              <a:ext cx="4316" cy="266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3"/>
            <p:cNvSpPr>
              <a:spLocks noChangeArrowheads="1"/>
            </p:cNvSpPr>
            <p:nvPr/>
          </p:nvSpPr>
          <p:spPr bwMode="auto">
            <a:xfrm>
              <a:off x="3283" y="449"/>
              <a:ext cx="1679"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AutoShape 14"/>
            <p:cNvSpPr>
              <a:spLocks/>
            </p:cNvSpPr>
            <p:nvPr/>
          </p:nvSpPr>
          <p:spPr bwMode="auto">
            <a:xfrm>
              <a:off x="3272" y="438"/>
              <a:ext cx="1701" cy="543"/>
            </a:xfrm>
            <a:custGeom>
              <a:avLst/>
              <a:gdLst>
                <a:gd name="T0" fmla="+- 0 4973 3272"/>
                <a:gd name="T1" fmla="*/ T0 w 1701"/>
                <a:gd name="T2" fmla="+- 0 438 438"/>
                <a:gd name="T3" fmla="*/ 438 h 543"/>
                <a:gd name="T4" fmla="+- 0 3272 3272"/>
                <a:gd name="T5" fmla="*/ T4 w 1701"/>
                <a:gd name="T6" fmla="+- 0 438 438"/>
                <a:gd name="T7" fmla="*/ 438 h 543"/>
                <a:gd name="T8" fmla="+- 0 3272 3272"/>
                <a:gd name="T9" fmla="*/ T8 w 1701"/>
                <a:gd name="T10" fmla="+- 0 980 438"/>
                <a:gd name="T11" fmla="*/ 980 h 543"/>
                <a:gd name="T12" fmla="+- 0 4973 3272"/>
                <a:gd name="T13" fmla="*/ T12 w 1701"/>
                <a:gd name="T14" fmla="+- 0 980 438"/>
                <a:gd name="T15" fmla="*/ 980 h 543"/>
                <a:gd name="T16" fmla="+- 0 4973 3272"/>
                <a:gd name="T17" fmla="*/ T16 w 1701"/>
                <a:gd name="T18" fmla="+- 0 969 438"/>
                <a:gd name="T19" fmla="*/ 969 h 543"/>
                <a:gd name="T20" fmla="+- 0 3295 3272"/>
                <a:gd name="T21" fmla="*/ T20 w 1701"/>
                <a:gd name="T22" fmla="+- 0 969 438"/>
                <a:gd name="T23" fmla="*/ 969 h 543"/>
                <a:gd name="T24" fmla="+- 0 3283 3272"/>
                <a:gd name="T25" fmla="*/ T24 w 1701"/>
                <a:gd name="T26" fmla="+- 0 958 438"/>
                <a:gd name="T27" fmla="*/ 958 h 543"/>
                <a:gd name="T28" fmla="+- 0 3295 3272"/>
                <a:gd name="T29" fmla="*/ T28 w 1701"/>
                <a:gd name="T30" fmla="+- 0 958 438"/>
                <a:gd name="T31" fmla="*/ 958 h 543"/>
                <a:gd name="T32" fmla="+- 0 3295 3272"/>
                <a:gd name="T33" fmla="*/ T32 w 1701"/>
                <a:gd name="T34" fmla="+- 0 460 438"/>
                <a:gd name="T35" fmla="*/ 460 h 543"/>
                <a:gd name="T36" fmla="+- 0 3283 3272"/>
                <a:gd name="T37" fmla="*/ T36 w 1701"/>
                <a:gd name="T38" fmla="+- 0 460 438"/>
                <a:gd name="T39" fmla="*/ 460 h 543"/>
                <a:gd name="T40" fmla="+- 0 3295 3272"/>
                <a:gd name="T41" fmla="*/ T40 w 1701"/>
                <a:gd name="T42" fmla="+- 0 449 438"/>
                <a:gd name="T43" fmla="*/ 449 h 543"/>
                <a:gd name="T44" fmla="+- 0 4973 3272"/>
                <a:gd name="T45" fmla="*/ T44 w 1701"/>
                <a:gd name="T46" fmla="+- 0 449 438"/>
                <a:gd name="T47" fmla="*/ 449 h 543"/>
                <a:gd name="T48" fmla="+- 0 4973 3272"/>
                <a:gd name="T49" fmla="*/ T48 w 1701"/>
                <a:gd name="T50" fmla="+- 0 438 438"/>
                <a:gd name="T51" fmla="*/ 438 h 543"/>
                <a:gd name="T52" fmla="+- 0 3295 3272"/>
                <a:gd name="T53" fmla="*/ T52 w 1701"/>
                <a:gd name="T54" fmla="+- 0 958 438"/>
                <a:gd name="T55" fmla="*/ 958 h 543"/>
                <a:gd name="T56" fmla="+- 0 3283 3272"/>
                <a:gd name="T57" fmla="*/ T56 w 1701"/>
                <a:gd name="T58" fmla="+- 0 958 438"/>
                <a:gd name="T59" fmla="*/ 958 h 543"/>
                <a:gd name="T60" fmla="+- 0 3295 3272"/>
                <a:gd name="T61" fmla="*/ T60 w 1701"/>
                <a:gd name="T62" fmla="+- 0 969 438"/>
                <a:gd name="T63" fmla="*/ 969 h 543"/>
                <a:gd name="T64" fmla="+- 0 3295 3272"/>
                <a:gd name="T65" fmla="*/ T64 w 1701"/>
                <a:gd name="T66" fmla="+- 0 958 438"/>
                <a:gd name="T67" fmla="*/ 958 h 543"/>
                <a:gd name="T68" fmla="+- 0 4951 3272"/>
                <a:gd name="T69" fmla="*/ T68 w 1701"/>
                <a:gd name="T70" fmla="+- 0 958 438"/>
                <a:gd name="T71" fmla="*/ 958 h 543"/>
                <a:gd name="T72" fmla="+- 0 3295 3272"/>
                <a:gd name="T73" fmla="*/ T72 w 1701"/>
                <a:gd name="T74" fmla="+- 0 958 438"/>
                <a:gd name="T75" fmla="*/ 958 h 543"/>
                <a:gd name="T76" fmla="+- 0 3295 3272"/>
                <a:gd name="T77" fmla="*/ T76 w 1701"/>
                <a:gd name="T78" fmla="+- 0 969 438"/>
                <a:gd name="T79" fmla="*/ 969 h 543"/>
                <a:gd name="T80" fmla="+- 0 4951 3272"/>
                <a:gd name="T81" fmla="*/ T80 w 1701"/>
                <a:gd name="T82" fmla="+- 0 969 438"/>
                <a:gd name="T83" fmla="*/ 969 h 543"/>
                <a:gd name="T84" fmla="+- 0 4951 3272"/>
                <a:gd name="T85" fmla="*/ T84 w 1701"/>
                <a:gd name="T86" fmla="+- 0 958 438"/>
                <a:gd name="T87" fmla="*/ 958 h 543"/>
                <a:gd name="T88" fmla="+- 0 4951 3272"/>
                <a:gd name="T89" fmla="*/ T88 w 1701"/>
                <a:gd name="T90" fmla="+- 0 449 438"/>
                <a:gd name="T91" fmla="*/ 449 h 543"/>
                <a:gd name="T92" fmla="+- 0 4951 3272"/>
                <a:gd name="T93" fmla="*/ T92 w 1701"/>
                <a:gd name="T94" fmla="+- 0 969 438"/>
                <a:gd name="T95" fmla="*/ 969 h 543"/>
                <a:gd name="T96" fmla="+- 0 4962 3272"/>
                <a:gd name="T97" fmla="*/ T96 w 1701"/>
                <a:gd name="T98" fmla="+- 0 958 438"/>
                <a:gd name="T99" fmla="*/ 958 h 543"/>
                <a:gd name="T100" fmla="+- 0 4973 3272"/>
                <a:gd name="T101" fmla="*/ T100 w 1701"/>
                <a:gd name="T102" fmla="+- 0 958 438"/>
                <a:gd name="T103" fmla="*/ 958 h 543"/>
                <a:gd name="T104" fmla="+- 0 4973 3272"/>
                <a:gd name="T105" fmla="*/ T104 w 1701"/>
                <a:gd name="T106" fmla="+- 0 460 438"/>
                <a:gd name="T107" fmla="*/ 460 h 543"/>
                <a:gd name="T108" fmla="+- 0 4962 3272"/>
                <a:gd name="T109" fmla="*/ T108 w 1701"/>
                <a:gd name="T110" fmla="+- 0 460 438"/>
                <a:gd name="T111" fmla="*/ 460 h 543"/>
                <a:gd name="T112" fmla="+- 0 4951 3272"/>
                <a:gd name="T113" fmla="*/ T112 w 1701"/>
                <a:gd name="T114" fmla="+- 0 449 438"/>
                <a:gd name="T115" fmla="*/ 449 h 543"/>
                <a:gd name="T116" fmla="+- 0 4973 3272"/>
                <a:gd name="T117" fmla="*/ T116 w 1701"/>
                <a:gd name="T118" fmla="+- 0 958 438"/>
                <a:gd name="T119" fmla="*/ 958 h 543"/>
                <a:gd name="T120" fmla="+- 0 4962 3272"/>
                <a:gd name="T121" fmla="*/ T120 w 1701"/>
                <a:gd name="T122" fmla="+- 0 958 438"/>
                <a:gd name="T123" fmla="*/ 958 h 543"/>
                <a:gd name="T124" fmla="+- 0 4951 3272"/>
                <a:gd name="T125" fmla="*/ T124 w 1701"/>
                <a:gd name="T126" fmla="+- 0 969 438"/>
                <a:gd name="T127" fmla="*/ 969 h 543"/>
                <a:gd name="T128" fmla="+- 0 4973 3272"/>
                <a:gd name="T129" fmla="*/ T128 w 1701"/>
                <a:gd name="T130" fmla="+- 0 969 438"/>
                <a:gd name="T131" fmla="*/ 969 h 543"/>
                <a:gd name="T132" fmla="+- 0 4973 3272"/>
                <a:gd name="T133" fmla="*/ T132 w 1701"/>
                <a:gd name="T134" fmla="+- 0 958 438"/>
                <a:gd name="T135" fmla="*/ 958 h 543"/>
                <a:gd name="T136" fmla="+- 0 3295 3272"/>
                <a:gd name="T137" fmla="*/ T136 w 1701"/>
                <a:gd name="T138" fmla="+- 0 449 438"/>
                <a:gd name="T139" fmla="*/ 449 h 543"/>
                <a:gd name="T140" fmla="+- 0 3283 3272"/>
                <a:gd name="T141" fmla="*/ T140 w 1701"/>
                <a:gd name="T142" fmla="+- 0 460 438"/>
                <a:gd name="T143" fmla="*/ 460 h 543"/>
                <a:gd name="T144" fmla="+- 0 3295 3272"/>
                <a:gd name="T145" fmla="*/ T144 w 1701"/>
                <a:gd name="T146" fmla="+- 0 460 438"/>
                <a:gd name="T147" fmla="*/ 460 h 543"/>
                <a:gd name="T148" fmla="+- 0 3295 3272"/>
                <a:gd name="T149" fmla="*/ T148 w 1701"/>
                <a:gd name="T150" fmla="+- 0 449 438"/>
                <a:gd name="T151" fmla="*/ 449 h 543"/>
                <a:gd name="T152" fmla="+- 0 4951 3272"/>
                <a:gd name="T153" fmla="*/ T152 w 1701"/>
                <a:gd name="T154" fmla="+- 0 449 438"/>
                <a:gd name="T155" fmla="*/ 449 h 543"/>
                <a:gd name="T156" fmla="+- 0 3295 3272"/>
                <a:gd name="T157" fmla="*/ T156 w 1701"/>
                <a:gd name="T158" fmla="+- 0 449 438"/>
                <a:gd name="T159" fmla="*/ 449 h 543"/>
                <a:gd name="T160" fmla="+- 0 3295 3272"/>
                <a:gd name="T161" fmla="*/ T160 w 1701"/>
                <a:gd name="T162" fmla="+- 0 460 438"/>
                <a:gd name="T163" fmla="*/ 460 h 543"/>
                <a:gd name="T164" fmla="+- 0 4951 3272"/>
                <a:gd name="T165" fmla="*/ T164 w 1701"/>
                <a:gd name="T166" fmla="+- 0 460 438"/>
                <a:gd name="T167" fmla="*/ 460 h 543"/>
                <a:gd name="T168" fmla="+- 0 4951 3272"/>
                <a:gd name="T169" fmla="*/ T168 w 1701"/>
                <a:gd name="T170" fmla="+- 0 449 438"/>
                <a:gd name="T171" fmla="*/ 449 h 543"/>
                <a:gd name="T172" fmla="+- 0 4973 3272"/>
                <a:gd name="T173" fmla="*/ T172 w 1701"/>
                <a:gd name="T174" fmla="+- 0 449 438"/>
                <a:gd name="T175" fmla="*/ 449 h 543"/>
                <a:gd name="T176" fmla="+- 0 4951 3272"/>
                <a:gd name="T177" fmla="*/ T176 w 1701"/>
                <a:gd name="T178" fmla="+- 0 449 438"/>
                <a:gd name="T179" fmla="*/ 449 h 543"/>
                <a:gd name="T180" fmla="+- 0 4962 3272"/>
                <a:gd name="T181" fmla="*/ T180 w 1701"/>
                <a:gd name="T182" fmla="+- 0 460 438"/>
                <a:gd name="T183" fmla="*/ 460 h 543"/>
                <a:gd name="T184" fmla="+- 0 4973 3272"/>
                <a:gd name="T185" fmla="*/ T184 w 1701"/>
                <a:gd name="T186" fmla="+- 0 460 438"/>
                <a:gd name="T187" fmla="*/ 460 h 543"/>
                <a:gd name="T188" fmla="+- 0 4973 3272"/>
                <a:gd name="T189" fmla="*/ T188 w 1701"/>
                <a:gd name="T190" fmla="+- 0 449 438"/>
                <a:gd name="T191" fmla="*/ 449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701" h="543">
                  <a:moveTo>
                    <a:pt x="1701" y="0"/>
                  </a:moveTo>
                  <a:lnTo>
                    <a:pt x="0" y="0"/>
                  </a:lnTo>
                  <a:lnTo>
                    <a:pt x="0" y="542"/>
                  </a:lnTo>
                  <a:lnTo>
                    <a:pt x="1701" y="542"/>
                  </a:lnTo>
                  <a:lnTo>
                    <a:pt x="1701" y="531"/>
                  </a:lnTo>
                  <a:lnTo>
                    <a:pt x="23" y="531"/>
                  </a:lnTo>
                  <a:lnTo>
                    <a:pt x="11" y="520"/>
                  </a:lnTo>
                  <a:lnTo>
                    <a:pt x="23" y="520"/>
                  </a:lnTo>
                  <a:lnTo>
                    <a:pt x="23" y="22"/>
                  </a:lnTo>
                  <a:lnTo>
                    <a:pt x="11" y="22"/>
                  </a:lnTo>
                  <a:lnTo>
                    <a:pt x="23" y="11"/>
                  </a:lnTo>
                  <a:lnTo>
                    <a:pt x="1701" y="11"/>
                  </a:lnTo>
                  <a:lnTo>
                    <a:pt x="1701" y="0"/>
                  </a:lnTo>
                  <a:close/>
                  <a:moveTo>
                    <a:pt x="23" y="520"/>
                  </a:moveTo>
                  <a:lnTo>
                    <a:pt x="11" y="520"/>
                  </a:lnTo>
                  <a:lnTo>
                    <a:pt x="23" y="531"/>
                  </a:lnTo>
                  <a:lnTo>
                    <a:pt x="23" y="520"/>
                  </a:lnTo>
                  <a:close/>
                  <a:moveTo>
                    <a:pt x="1679" y="520"/>
                  </a:moveTo>
                  <a:lnTo>
                    <a:pt x="23" y="520"/>
                  </a:lnTo>
                  <a:lnTo>
                    <a:pt x="23" y="531"/>
                  </a:lnTo>
                  <a:lnTo>
                    <a:pt x="1679" y="531"/>
                  </a:lnTo>
                  <a:lnTo>
                    <a:pt x="1679" y="520"/>
                  </a:lnTo>
                  <a:close/>
                  <a:moveTo>
                    <a:pt x="1679" y="11"/>
                  </a:moveTo>
                  <a:lnTo>
                    <a:pt x="1679" y="531"/>
                  </a:lnTo>
                  <a:lnTo>
                    <a:pt x="1690" y="520"/>
                  </a:lnTo>
                  <a:lnTo>
                    <a:pt x="1701" y="520"/>
                  </a:lnTo>
                  <a:lnTo>
                    <a:pt x="1701" y="22"/>
                  </a:lnTo>
                  <a:lnTo>
                    <a:pt x="1690" y="22"/>
                  </a:lnTo>
                  <a:lnTo>
                    <a:pt x="1679" y="11"/>
                  </a:lnTo>
                  <a:close/>
                  <a:moveTo>
                    <a:pt x="1701" y="520"/>
                  </a:moveTo>
                  <a:lnTo>
                    <a:pt x="1690" y="520"/>
                  </a:lnTo>
                  <a:lnTo>
                    <a:pt x="1679" y="531"/>
                  </a:lnTo>
                  <a:lnTo>
                    <a:pt x="1701" y="531"/>
                  </a:lnTo>
                  <a:lnTo>
                    <a:pt x="1701" y="520"/>
                  </a:lnTo>
                  <a:close/>
                  <a:moveTo>
                    <a:pt x="23" y="11"/>
                  </a:moveTo>
                  <a:lnTo>
                    <a:pt x="11" y="22"/>
                  </a:lnTo>
                  <a:lnTo>
                    <a:pt x="23" y="22"/>
                  </a:lnTo>
                  <a:lnTo>
                    <a:pt x="23" y="11"/>
                  </a:lnTo>
                  <a:close/>
                  <a:moveTo>
                    <a:pt x="1679" y="11"/>
                  </a:moveTo>
                  <a:lnTo>
                    <a:pt x="23" y="11"/>
                  </a:lnTo>
                  <a:lnTo>
                    <a:pt x="23" y="22"/>
                  </a:lnTo>
                  <a:lnTo>
                    <a:pt x="1679" y="22"/>
                  </a:lnTo>
                  <a:lnTo>
                    <a:pt x="1679" y="11"/>
                  </a:lnTo>
                  <a:close/>
                  <a:moveTo>
                    <a:pt x="1701" y="11"/>
                  </a:moveTo>
                  <a:lnTo>
                    <a:pt x="1679" y="11"/>
                  </a:lnTo>
                  <a:lnTo>
                    <a:pt x="1690" y="22"/>
                  </a:lnTo>
                  <a:lnTo>
                    <a:pt x="1701" y="22"/>
                  </a:lnTo>
                  <a:lnTo>
                    <a:pt x="170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AutoShape 15"/>
            <p:cNvSpPr>
              <a:spLocks/>
            </p:cNvSpPr>
            <p:nvPr/>
          </p:nvSpPr>
          <p:spPr bwMode="auto">
            <a:xfrm>
              <a:off x="3272" y="438"/>
              <a:ext cx="1701" cy="543"/>
            </a:xfrm>
            <a:custGeom>
              <a:avLst/>
              <a:gdLst>
                <a:gd name="T0" fmla="+- 0 3272 3272"/>
                <a:gd name="T1" fmla="*/ T0 w 1701"/>
                <a:gd name="T2" fmla="+- 0 438 438"/>
                <a:gd name="T3" fmla="*/ 438 h 543"/>
                <a:gd name="T4" fmla="+- 0 4973 3272"/>
                <a:gd name="T5" fmla="*/ T4 w 1701"/>
                <a:gd name="T6" fmla="+- 0 438 438"/>
                <a:gd name="T7" fmla="*/ 438 h 543"/>
                <a:gd name="T8" fmla="+- 0 4973 3272"/>
                <a:gd name="T9" fmla="*/ T8 w 1701"/>
                <a:gd name="T10" fmla="+- 0 980 438"/>
                <a:gd name="T11" fmla="*/ 980 h 543"/>
                <a:gd name="T12" fmla="+- 0 3272 3272"/>
                <a:gd name="T13" fmla="*/ T12 w 1701"/>
                <a:gd name="T14" fmla="+- 0 980 438"/>
                <a:gd name="T15" fmla="*/ 980 h 543"/>
                <a:gd name="T16" fmla="+- 0 3272 3272"/>
                <a:gd name="T17" fmla="*/ T16 w 1701"/>
                <a:gd name="T18" fmla="+- 0 438 438"/>
                <a:gd name="T19" fmla="*/ 438 h 543"/>
                <a:gd name="T20" fmla="+- 0 3295 3272"/>
                <a:gd name="T21" fmla="*/ T20 w 1701"/>
                <a:gd name="T22" fmla="+- 0 969 438"/>
                <a:gd name="T23" fmla="*/ 969 h 543"/>
                <a:gd name="T24" fmla="+- 0 3283 3272"/>
                <a:gd name="T25" fmla="*/ T24 w 1701"/>
                <a:gd name="T26" fmla="+- 0 958 438"/>
                <a:gd name="T27" fmla="*/ 958 h 543"/>
                <a:gd name="T28" fmla="+- 0 4962 3272"/>
                <a:gd name="T29" fmla="*/ T28 w 1701"/>
                <a:gd name="T30" fmla="+- 0 958 438"/>
                <a:gd name="T31" fmla="*/ 958 h 543"/>
                <a:gd name="T32" fmla="+- 0 4951 3272"/>
                <a:gd name="T33" fmla="*/ T32 w 1701"/>
                <a:gd name="T34" fmla="+- 0 969 438"/>
                <a:gd name="T35" fmla="*/ 969 h 543"/>
                <a:gd name="T36" fmla="+- 0 4951 3272"/>
                <a:gd name="T37" fmla="*/ T36 w 1701"/>
                <a:gd name="T38" fmla="+- 0 449 438"/>
                <a:gd name="T39" fmla="*/ 449 h 543"/>
                <a:gd name="T40" fmla="+- 0 4962 3272"/>
                <a:gd name="T41" fmla="*/ T40 w 1701"/>
                <a:gd name="T42" fmla="+- 0 460 438"/>
                <a:gd name="T43" fmla="*/ 460 h 543"/>
                <a:gd name="T44" fmla="+- 0 3283 3272"/>
                <a:gd name="T45" fmla="*/ T44 w 1701"/>
                <a:gd name="T46" fmla="+- 0 460 438"/>
                <a:gd name="T47" fmla="*/ 460 h 543"/>
                <a:gd name="T48" fmla="+- 0 3295 3272"/>
                <a:gd name="T49" fmla="*/ T48 w 1701"/>
                <a:gd name="T50" fmla="+- 0 449 438"/>
                <a:gd name="T51" fmla="*/ 449 h 543"/>
                <a:gd name="T52" fmla="+- 0 3295 3272"/>
                <a:gd name="T53" fmla="*/ T52 w 1701"/>
                <a:gd name="T54" fmla="+- 0 969 438"/>
                <a:gd name="T55" fmla="*/ 969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01" h="543">
                  <a:moveTo>
                    <a:pt x="0" y="0"/>
                  </a:moveTo>
                  <a:lnTo>
                    <a:pt x="1701" y="0"/>
                  </a:lnTo>
                  <a:lnTo>
                    <a:pt x="1701" y="542"/>
                  </a:lnTo>
                  <a:lnTo>
                    <a:pt x="0" y="542"/>
                  </a:lnTo>
                  <a:lnTo>
                    <a:pt x="0" y="0"/>
                  </a:lnTo>
                  <a:close/>
                  <a:moveTo>
                    <a:pt x="23" y="531"/>
                  </a:moveTo>
                  <a:lnTo>
                    <a:pt x="11" y="520"/>
                  </a:lnTo>
                  <a:lnTo>
                    <a:pt x="1690" y="520"/>
                  </a:lnTo>
                  <a:lnTo>
                    <a:pt x="1679" y="531"/>
                  </a:lnTo>
                  <a:lnTo>
                    <a:pt x="1679" y="11"/>
                  </a:lnTo>
                  <a:lnTo>
                    <a:pt x="1690" y="22"/>
                  </a:lnTo>
                  <a:lnTo>
                    <a:pt x="11" y="22"/>
                  </a:lnTo>
                  <a:lnTo>
                    <a:pt x="23" y="11"/>
                  </a:lnTo>
                  <a:lnTo>
                    <a:pt x="23" y="531"/>
                  </a:lnTo>
                  <a:close/>
                </a:path>
              </a:pathLst>
            </a:custGeom>
            <a:noFill/>
            <a:ln w="304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 name="Rectangle 16"/>
            <p:cNvSpPr>
              <a:spLocks noChangeArrowheads="1"/>
            </p:cNvSpPr>
            <p:nvPr/>
          </p:nvSpPr>
          <p:spPr bwMode="auto">
            <a:xfrm>
              <a:off x="5014" y="449"/>
              <a:ext cx="1593"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AutoShape 17"/>
            <p:cNvSpPr>
              <a:spLocks/>
            </p:cNvSpPr>
            <p:nvPr/>
          </p:nvSpPr>
          <p:spPr bwMode="auto">
            <a:xfrm>
              <a:off x="5003" y="438"/>
              <a:ext cx="1618" cy="543"/>
            </a:xfrm>
            <a:custGeom>
              <a:avLst/>
              <a:gdLst>
                <a:gd name="T0" fmla="+- 0 6621 5003"/>
                <a:gd name="T1" fmla="*/ T0 w 1618"/>
                <a:gd name="T2" fmla="+- 0 438 438"/>
                <a:gd name="T3" fmla="*/ 438 h 543"/>
                <a:gd name="T4" fmla="+- 0 5003 5003"/>
                <a:gd name="T5" fmla="*/ T4 w 1618"/>
                <a:gd name="T6" fmla="+- 0 438 438"/>
                <a:gd name="T7" fmla="*/ 438 h 543"/>
                <a:gd name="T8" fmla="+- 0 5003 5003"/>
                <a:gd name="T9" fmla="*/ T8 w 1618"/>
                <a:gd name="T10" fmla="+- 0 980 438"/>
                <a:gd name="T11" fmla="*/ 980 h 543"/>
                <a:gd name="T12" fmla="+- 0 6621 5003"/>
                <a:gd name="T13" fmla="*/ T12 w 1618"/>
                <a:gd name="T14" fmla="+- 0 980 438"/>
                <a:gd name="T15" fmla="*/ 980 h 543"/>
                <a:gd name="T16" fmla="+- 0 6621 5003"/>
                <a:gd name="T17" fmla="*/ T16 w 1618"/>
                <a:gd name="T18" fmla="+- 0 969 438"/>
                <a:gd name="T19" fmla="*/ 969 h 543"/>
                <a:gd name="T20" fmla="+- 0 5026 5003"/>
                <a:gd name="T21" fmla="*/ T20 w 1618"/>
                <a:gd name="T22" fmla="+- 0 969 438"/>
                <a:gd name="T23" fmla="*/ 969 h 543"/>
                <a:gd name="T24" fmla="+- 0 5014 5003"/>
                <a:gd name="T25" fmla="*/ T24 w 1618"/>
                <a:gd name="T26" fmla="+- 0 958 438"/>
                <a:gd name="T27" fmla="*/ 958 h 543"/>
                <a:gd name="T28" fmla="+- 0 5026 5003"/>
                <a:gd name="T29" fmla="*/ T28 w 1618"/>
                <a:gd name="T30" fmla="+- 0 958 438"/>
                <a:gd name="T31" fmla="*/ 958 h 543"/>
                <a:gd name="T32" fmla="+- 0 5026 5003"/>
                <a:gd name="T33" fmla="*/ T32 w 1618"/>
                <a:gd name="T34" fmla="+- 0 460 438"/>
                <a:gd name="T35" fmla="*/ 460 h 543"/>
                <a:gd name="T36" fmla="+- 0 5014 5003"/>
                <a:gd name="T37" fmla="*/ T36 w 1618"/>
                <a:gd name="T38" fmla="+- 0 460 438"/>
                <a:gd name="T39" fmla="*/ 460 h 543"/>
                <a:gd name="T40" fmla="+- 0 5026 5003"/>
                <a:gd name="T41" fmla="*/ T40 w 1618"/>
                <a:gd name="T42" fmla="+- 0 449 438"/>
                <a:gd name="T43" fmla="*/ 449 h 543"/>
                <a:gd name="T44" fmla="+- 0 6621 5003"/>
                <a:gd name="T45" fmla="*/ T44 w 1618"/>
                <a:gd name="T46" fmla="+- 0 449 438"/>
                <a:gd name="T47" fmla="*/ 449 h 543"/>
                <a:gd name="T48" fmla="+- 0 6621 5003"/>
                <a:gd name="T49" fmla="*/ T48 w 1618"/>
                <a:gd name="T50" fmla="+- 0 438 438"/>
                <a:gd name="T51" fmla="*/ 438 h 543"/>
                <a:gd name="T52" fmla="+- 0 5026 5003"/>
                <a:gd name="T53" fmla="*/ T52 w 1618"/>
                <a:gd name="T54" fmla="+- 0 958 438"/>
                <a:gd name="T55" fmla="*/ 958 h 543"/>
                <a:gd name="T56" fmla="+- 0 5014 5003"/>
                <a:gd name="T57" fmla="*/ T56 w 1618"/>
                <a:gd name="T58" fmla="+- 0 958 438"/>
                <a:gd name="T59" fmla="*/ 958 h 543"/>
                <a:gd name="T60" fmla="+- 0 5026 5003"/>
                <a:gd name="T61" fmla="*/ T60 w 1618"/>
                <a:gd name="T62" fmla="+- 0 969 438"/>
                <a:gd name="T63" fmla="*/ 969 h 543"/>
                <a:gd name="T64" fmla="+- 0 5026 5003"/>
                <a:gd name="T65" fmla="*/ T64 w 1618"/>
                <a:gd name="T66" fmla="+- 0 958 438"/>
                <a:gd name="T67" fmla="*/ 958 h 543"/>
                <a:gd name="T68" fmla="+- 0 6596 5003"/>
                <a:gd name="T69" fmla="*/ T68 w 1618"/>
                <a:gd name="T70" fmla="+- 0 958 438"/>
                <a:gd name="T71" fmla="*/ 958 h 543"/>
                <a:gd name="T72" fmla="+- 0 5026 5003"/>
                <a:gd name="T73" fmla="*/ T72 w 1618"/>
                <a:gd name="T74" fmla="+- 0 958 438"/>
                <a:gd name="T75" fmla="*/ 958 h 543"/>
                <a:gd name="T76" fmla="+- 0 5026 5003"/>
                <a:gd name="T77" fmla="*/ T76 w 1618"/>
                <a:gd name="T78" fmla="+- 0 969 438"/>
                <a:gd name="T79" fmla="*/ 969 h 543"/>
                <a:gd name="T80" fmla="+- 0 6596 5003"/>
                <a:gd name="T81" fmla="*/ T80 w 1618"/>
                <a:gd name="T82" fmla="+- 0 969 438"/>
                <a:gd name="T83" fmla="*/ 969 h 543"/>
                <a:gd name="T84" fmla="+- 0 6596 5003"/>
                <a:gd name="T85" fmla="*/ T84 w 1618"/>
                <a:gd name="T86" fmla="+- 0 958 438"/>
                <a:gd name="T87" fmla="*/ 958 h 543"/>
                <a:gd name="T88" fmla="+- 0 6596 5003"/>
                <a:gd name="T89" fmla="*/ T88 w 1618"/>
                <a:gd name="T90" fmla="+- 0 449 438"/>
                <a:gd name="T91" fmla="*/ 449 h 543"/>
                <a:gd name="T92" fmla="+- 0 6596 5003"/>
                <a:gd name="T93" fmla="*/ T92 w 1618"/>
                <a:gd name="T94" fmla="+- 0 969 438"/>
                <a:gd name="T95" fmla="*/ 969 h 543"/>
                <a:gd name="T96" fmla="+- 0 6607 5003"/>
                <a:gd name="T97" fmla="*/ T96 w 1618"/>
                <a:gd name="T98" fmla="+- 0 958 438"/>
                <a:gd name="T99" fmla="*/ 958 h 543"/>
                <a:gd name="T100" fmla="+- 0 6621 5003"/>
                <a:gd name="T101" fmla="*/ T100 w 1618"/>
                <a:gd name="T102" fmla="+- 0 958 438"/>
                <a:gd name="T103" fmla="*/ 958 h 543"/>
                <a:gd name="T104" fmla="+- 0 6621 5003"/>
                <a:gd name="T105" fmla="*/ T104 w 1618"/>
                <a:gd name="T106" fmla="+- 0 460 438"/>
                <a:gd name="T107" fmla="*/ 460 h 543"/>
                <a:gd name="T108" fmla="+- 0 6607 5003"/>
                <a:gd name="T109" fmla="*/ T108 w 1618"/>
                <a:gd name="T110" fmla="+- 0 460 438"/>
                <a:gd name="T111" fmla="*/ 460 h 543"/>
                <a:gd name="T112" fmla="+- 0 6596 5003"/>
                <a:gd name="T113" fmla="*/ T112 w 1618"/>
                <a:gd name="T114" fmla="+- 0 449 438"/>
                <a:gd name="T115" fmla="*/ 449 h 543"/>
                <a:gd name="T116" fmla="+- 0 6621 5003"/>
                <a:gd name="T117" fmla="*/ T116 w 1618"/>
                <a:gd name="T118" fmla="+- 0 958 438"/>
                <a:gd name="T119" fmla="*/ 958 h 543"/>
                <a:gd name="T120" fmla="+- 0 6607 5003"/>
                <a:gd name="T121" fmla="*/ T120 w 1618"/>
                <a:gd name="T122" fmla="+- 0 958 438"/>
                <a:gd name="T123" fmla="*/ 958 h 543"/>
                <a:gd name="T124" fmla="+- 0 6596 5003"/>
                <a:gd name="T125" fmla="*/ T124 w 1618"/>
                <a:gd name="T126" fmla="+- 0 969 438"/>
                <a:gd name="T127" fmla="*/ 969 h 543"/>
                <a:gd name="T128" fmla="+- 0 6621 5003"/>
                <a:gd name="T129" fmla="*/ T128 w 1618"/>
                <a:gd name="T130" fmla="+- 0 969 438"/>
                <a:gd name="T131" fmla="*/ 969 h 543"/>
                <a:gd name="T132" fmla="+- 0 6621 5003"/>
                <a:gd name="T133" fmla="*/ T132 w 1618"/>
                <a:gd name="T134" fmla="+- 0 958 438"/>
                <a:gd name="T135" fmla="*/ 958 h 543"/>
                <a:gd name="T136" fmla="+- 0 5026 5003"/>
                <a:gd name="T137" fmla="*/ T136 w 1618"/>
                <a:gd name="T138" fmla="+- 0 449 438"/>
                <a:gd name="T139" fmla="*/ 449 h 543"/>
                <a:gd name="T140" fmla="+- 0 5014 5003"/>
                <a:gd name="T141" fmla="*/ T140 w 1618"/>
                <a:gd name="T142" fmla="+- 0 460 438"/>
                <a:gd name="T143" fmla="*/ 460 h 543"/>
                <a:gd name="T144" fmla="+- 0 5026 5003"/>
                <a:gd name="T145" fmla="*/ T144 w 1618"/>
                <a:gd name="T146" fmla="+- 0 460 438"/>
                <a:gd name="T147" fmla="*/ 460 h 543"/>
                <a:gd name="T148" fmla="+- 0 5026 5003"/>
                <a:gd name="T149" fmla="*/ T148 w 1618"/>
                <a:gd name="T150" fmla="+- 0 449 438"/>
                <a:gd name="T151" fmla="*/ 449 h 543"/>
                <a:gd name="T152" fmla="+- 0 6596 5003"/>
                <a:gd name="T153" fmla="*/ T152 w 1618"/>
                <a:gd name="T154" fmla="+- 0 449 438"/>
                <a:gd name="T155" fmla="*/ 449 h 543"/>
                <a:gd name="T156" fmla="+- 0 5026 5003"/>
                <a:gd name="T157" fmla="*/ T156 w 1618"/>
                <a:gd name="T158" fmla="+- 0 449 438"/>
                <a:gd name="T159" fmla="*/ 449 h 543"/>
                <a:gd name="T160" fmla="+- 0 5026 5003"/>
                <a:gd name="T161" fmla="*/ T160 w 1618"/>
                <a:gd name="T162" fmla="+- 0 460 438"/>
                <a:gd name="T163" fmla="*/ 460 h 543"/>
                <a:gd name="T164" fmla="+- 0 6596 5003"/>
                <a:gd name="T165" fmla="*/ T164 w 1618"/>
                <a:gd name="T166" fmla="+- 0 460 438"/>
                <a:gd name="T167" fmla="*/ 460 h 543"/>
                <a:gd name="T168" fmla="+- 0 6596 5003"/>
                <a:gd name="T169" fmla="*/ T168 w 1618"/>
                <a:gd name="T170" fmla="+- 0 449 438"/>
                <a:gd name="T171" fmla="*/ 449 h 543"/>
                <a:gd name="T172" fmla="+- 0 6621 5003"/>
                <a:gd name="T173" fmla="*/ T172 w 1618"/>
                <a:gd name="T174" fmla="+- 0 449 438"/>
                <a:gd name="T175" fmla="*/ 449 h 543"/>
                <a:gd name="T176" fmla="+- 0 6596 5003"/>
                <a:gd name="T177" fmla="*/ T176 w 1618"/>
                <a:gd name="T178" fmla="+- 0 449 438"/>
                <a:gd name="T179" fmla="*/ 449 h 543"/>
                <a:gd name="T180" fmla="+- 0 6607 5003"/>
                <a:gd name="T181" fmla="*/ T180 w 1618"/>
                <a:gd name="T182" fmla="+- 0 460 438"/>
                <a:gd name="T183" fmla="*/ 460 h 543"/>
                <a:gd name="T184" fmla="+- 0 6621 5003"/>
                <a:gd name="T185" fmla="*/ T184 w 1618"/>
                <a:gd name="T186" fmla="+- 0 460 438"/>
                <a:gd name="T187" fmla="*/ 460 h 543"/>
                <a:gd name="T188" fmla="+- 0 6621 5003"/>
                <a:gd name="T189" fmla="*/ T188 w 1618"/>
                <a:gd name="T190" fmla="+- 0 449 438"/>
                <a:gd name="T191" fmla="*/ 449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1618" h="543">
                  <a:moveTo>
                    <a:pt x="1618" y="0"/>
                  </a:moveTo>
                  <a:lnTo>
                    <a:pt x="0" y="0"/>
                  </a:lnTo>
                  <a:lnTo>
                    <a:pt x="0" y="542"/>
                  </a:lnTo>
                  <a:lnTo>
                    <a:pt x="1618" y="542"/>
                  </a:lnTo>
                  <a:lnTo>
                    <a:pt x="1618" y="531"/>
                  </a:lnTo>
                  <a:lnTo>
                    <a:pt x="23" y="531"/>
                  </a:lnTo>
                  <a:lnTo>
                    <a:pt x="11" y="520"/>
                  </a:lnTo>
                  <a:lnTo>
                    <a:pt x="23" y="520"/>
                  </a:lnTo>
                  <a:lnTo>
                    <a:pt x="23" y="22"/>
                  </a:lnTo>
                  <a:lnTo>
                    <a:pt x="11" y="22"/>
                  </a:lnTo>
                  <a:lnTo>
                    <a:pt x="23" y="11"/>
                  </a:lnTo>
                  <a:lnTo>
                    <a:pt x="1618" y="11"/>
                  </a:lnTo>
                  <a:lnTo>
                    <a:pt x="1618" y="0"/>
                  </a:lnTo>
                  <a:close/>
                  <a:moveTo>
                    <a:pt x="23" y="520"/>
                  </a:moveTo>
                  <a:lnTo>
                    <a:pt x="11" y="520"/>
                  </a:lnTo>
                  <a:lnTo>
                    <a:pt x="23" y="531"/>
                  </a:lnTo>
                  <a:lnTo>
                    <a:pt x="23" y="520"/>
                  </a:lnTo>
                  <a:close/>
                  <a:moveTo>
                    <a:pt x="1593" y="520"/>
                  </a:moveTo>
                  <a:lnTo>
                    <a:pt x="23" y="520"/>
                  </a:lnTo>
                  <a:lnTo>
                    <a:pt x="23" y="531"/>
                  </a:lnTo>
                  <a:lnTo>
                    <a:pt x="1593" y="531"/>
                  </a:lnTo>
                  <a:lnTo>
                    <a:pt x="1593" y="520"/>
                  </a:lnTo>
                  <a:close/>
                  <a:moveTo>
                    <a:pt x="1593" y="11"/>
                  </a:moveTo>
                  <a:lnTo>
                    <a:pt x="1593" y="531"/>
                  </a:lnTo>
                  <a:lnTo>
                    <a:pt x="1604" y="520"/>
                  </a:lnTo>
                  <a:lnTo>
                    <a:pt x="1618" y="520"/>
                  </a:lnTo>
                  <a:lnTo>
                    <a:pt x="1618" y="22"/>
                  </a:lnTo>
                  <a:lnTo>
                    <a:pt x="1604" y="22"/>
                  </a:lnTo>
                  <a:lnTo>
                    <a:pt x="1593" y="11"/>
                  </a:lnTo>
                  <a:close/>
                  <a:moveTo>
                    <a:pt x="1618" y="520"/>
                  </a:moveTo>
                  <a:lnTo>
                    <a:pt x="1604" y="520"/>
                  </a:lnTo>
                  <a:lnTo>
                    <a:pt x="1593" y="531"/>
                  </a:lnTo>
                  <a:lnTo>
                    <a:pt x="1618" y="531"/>
                  </a:lnTo>
                  <a:lnTo>
                    <a:pt x="1618" y="520"/>
                  </a:lnTo>
                  <a:close/>
                  <a:moveTo>
                    <a:pt x="23" y="11"/>
                  </a:moveTo>
                  <a:lnTo>
                    <a:pt x="11" y="22"/>
                  </a:lnTo>
                  <a:lnTo>
                    <a:pt x="23" y="22"/>
                  </a:lnTo>
                  <a:lnTo>
                    <a:pt x="23" y="11"/>
                  </a:lnTo>
                  <a:close/>
                  <a:moveTo>
                    <a:pt x="1593" y="11"/>
                  </a:moveTo>
                  <a:lnTo>
                    <a:pt x="23" y="11"/>
                  </a:lnTo>
                  <a:lnTo>
                    <a:pt x="23" y="22"/>
                  </a:lnTo>
                  <a:lnTo>
                    <a:pt x="1593" y="22"/>
                  </a:lnTo>
                  <a:lnTo>
                    <a:pt x="1593" y="11"/>
                  </a:lnTo>
                  <a:close/>
                  <a:moveTo>
                    <a:pt x="1618" y="11"/>
                  </a:moveTo>
                  <a:lnTo>
                    <a:pt x="1593" y="11"/>
                  </a:lnTo>
                  <a:lnTo>
                    <a:pt x="1604" y="22"/>
                  </a:lnTo>
                  <a:lnTo>
                    <a:pt x="1618" y="22"/>
                  </a:lnTo>
                  <a:lnTo>
                    <a:pt x="161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AutoShape 18"/>
            <p:cNvSpPr>
              <a:spLocks/>
            </p:cNvSpPr>
            <p:nvPr/>
          </p:nvSpPr>
          <p:spPr bwMode="auto">
            <a:xfrm>
              <a:off x="5003" y="438"/>
              <a:ext cx="1618" cy="543"/>
            </a:xfrm>
            <a:custGeom>
              <a:avLst/>
              <a:gdLst>
                <a:gd name="T0" fmla="+- 0 5003 5003"/>
                <a:gd name="T1" fmla="*/ T0 w 1618"/>
                <a:gd name="T2" fmla="+- 0 438 438"/>
                <a:gd name="T3" fmla="*/ 438 h 543"/>
                <a:gd name="T4" fmla="+- 0 6621 5003"/>
                <a:gd name="T5" fmla="*/ T4 w 1618"/>
                <a:gd name="T6" fmla="+- 0 438 438"/>
                <a:gd name="T7" fmla="*/ 438 h 543"/>
                <a:gd name="T8" fmla="+- 0 6621 5003"/>
                <a:gd name="T9" fmla="*/ T8 w 1618"/>
                <a:gd name="T10" fmla="+- 0 980 438"/>
                <a:gd name="T11" fmla="*/ 980 h 543"/>
                <a:gd name="T12" fmla="+- 0 5003 5003"/>
                <a:gd name="T13" fmla="*/ T12 w 1618"/>
                <a:gd name="T14" fmla="+- 0 980 438"/>
                <a:gd name="T15" fmla="*/ 980 h 543"/>
                <a:gd name="T16" fmla="+- 0 5003 5003"/>
                <a:gd name="T17" fmla="*/ T16 w 1618"/>
                <a:gd name="T18" fmla="+- 0 438 438"/>
                <a:gd name="T19" fmla="*/ 438 h 543"/>
                <a:gd name="T20" fmla="+- 0 5026 5003"/>
                <a:gd name="T21" fmla="*/ T20 w 1618"/>
                <a:gd name="T22" fmla="+- 0 969 438"/>
                <a:gd name="T23" fmla="*/ 969 h 543"/>
                <a:gd name="T24" fmla="+- 0 5014 5003"/>
                <a:gd name="T25" fmla="*/ T24 w 1618"/>
                <a:gd name="T26" fmla="+- 0 958 438"/>
                <a:gd name="T27" fmla="*/ 958 h 543"/>
                <a:gd name="T28" fmla="+- 0 6607 5003"/>
                <a:gd name="T29" fmla="*/ T28 w 1618"/>
                <a:gd name="T30" fmla="+- 0 958 438"/>
                <a:gd name="T31" fmla="*/ 958 h 543"/>
                <a:gd name="T32" fmla="+- 0 6596 5003"/>
                <a:gd name="T33" fmla="*/ T32 w 1618"/>
                <a:gd name="T34" fmla="+- 0 969 438"/>
                <a:gd name="T35" fmla="*/ 969 h 543"/>
                <a:gd name="T36" fmla="+- 0 6596 5003"/>
                <a:gd name="T37" fmla="*/ T36 w 1618"/>
                <a:gd name="T38" fmla="+- 0 449 438"/>
                <a:gd name="T39" fmla="*/ 449 h 543"/>
                <a:gd name="T40" fmla="+- 0 6607 5003"/>
                <a:gd name="T41" fmla="*/ T40 w 1618"/>
                <a:gd name="T42" fmla="+- 0 460 438"/>
                <a:gd name="T43" fmla="*/ 460 h 543"/>
                <a:gd name="T44" fmla="+- 0 5014 5003"/>
                <a:gd name="T45" fmla="*/ T44 w 1618"/>
                <a:gd name="T46" fmla="+- 0 460 438"/>
                <a:gd name="T47" fmla="*/ 460 h 543"/>
                <a:gd name="T48" fmla="+- 0 5026 5003"/>
                <a:gd name="T49" fmla="*/ T48 w 1618"/>
                <a:gd name="T50" fmla="+- 0 449 438"/>
                <a:gd name="T51" fmla="*/ 449 h 543"/>
                <a:gd name="T52" fmla="+- 0 5026 5003"/>
                <a:gd name="T53" fmla="*/ T52 w 1618"/>
                <a:gd name="T54" fmla="+- 0 969 438"/>
                <a:gd name="T55" fmla="*/ 969 h 5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618" h="543">
                  <a:moveTo>
                    <a:pt x="0" y="0"/>
                  </a:moveTo>
                  <a:lnTo>
                    <a:pt x="1618" y="0"/>
                  </a:lnTo>
                  <a:lnTo>
                    <a:pt x="1618" y="542"/>
                  </a:lnTo>
                  <a:lnTo>
                    <a:pt x="0" y="542"/>
                  </a:lnTo>
                  <a:lnTo>
                    <a:pt x="0" y="0"/>
                  </a:lnTo>
                  <a:close/>
                  <a:moveTo>
                    <a:pt x="23" y="531"/>
                  </a:moveTo>
                  <a:lnTo>
                    <a:pt x="11" y="520"/>
                  </a:lnTo>
                  <a:lnTo>
                    <a:pt x="1604" y="520"/>
                  </a:lnTo>
                  <a:lnTo>
                    <a:pt x="1593" y="531"/>
                  </a:lnTo>
                  <a:lnTo>
                    <a:pt x="1593" y="11"/>
                  </a:lnTo>
                  <a:lnTo>
                    <a:pt x="1604" y="22"/>
                  </a:lnTo>
                  <a:lnTo>
                    <a:pt x="11" y="22"/>
                  </a:lnTo>
                  <a:lnTo>
                    <a:pt x="23" y="11"/>
                  </a:lnTo>
                  <a:lnTo>
                    <a:pt x="23" y="531"/>
                  </a:lnTo>
                  <a:close/>
                </a:path>
              </a:pathLst>
            </a:custGeom>
            <a:noFill/>
            <a:ln w="304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 name="Text Box 19"/>
            <p:cNvSpPr txBox="1">
              <a:spLocks noChangeArrowheads="1"/>
            </p:cNvSpPr>
            <p:nvPr/>
          </p:nvSpPr>
          <p:spPr bwMode="auto">
            <a:xfrm>
              <a:off x="3270" y="435"/>
              <a:ext cx="3354"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ts val="800"/>
                </a:spcAft>
                <a:buClrTx/>
                <a:buSzTx/>
                <a:buFontTx/>
                <a:buNone/>
                <a:tabLst/>
              </a:pPr>
              <a:r>
                <a:rPr kumimoji="0" lang="en-IN" altLang="en-US" sz="1100" b="0" i="0" u="none" strike="noStrike" cap="none" normalizeH="0" baseline="0" smtClean="0">
                  <a:ln>
                    <a:noFill/>
                  </a:ln>
                  <a:solidFill>
                    <a:schemeClr val="tx1"/>
                  </a:solidFill>
                  <a:effectLst/>
                  <a:latin typeface="Calibri" panose="020F0502020204030204" pitchFamily="34" charset="0"/>
                  <a:ea typeface="Arial" panose="020B0604020202020204" pitchFamily="34" charset="0"/>
                </a:rPr>
                <a:t>Molecule A	Molecule 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20" name="TextBox 19"/>
          <p:cNvSpPr txBox="1"/>
          <p:nvPr/>
        </p:nvSpPr>
        <p:spPr>
          <a:xfrm>
            <a:off x="5560291" y="3168073"/>
            <a:ext cx="6243782" cy="830997"/>
          </a:xfrm>
          <a:prstGeom prst="rect">
            <a:avLst/>
          </a:prstGeom>
          <a:noFill/>
        </p:spPr>
        <p:txBody>
          <a:bodyPr wrap="square" rtlCol="0">
            <a:spAutoFit/>
          </a:bodyPr>
          <a:lstStyle/>
          <a:p>
            <a:endParaRPr lang="en-US" sz="2400" dirty="0" smtClean="0"/>
          </a:p>
          <a:p>
            <a:endParaRPr lang="en-IN" sz="2400" dirty="0"/>
          </a:p>
        </p:txBody>
      </p:sp>
    </p:spTree>
    <p:extLst>
      <p:ext uri="{BB962C8B-B14F-4D97-AF65-F5344CB8AC3E}">
        <p14:creationId xmlns:p14="http://schemas.microsoft.com/office/powerpoint/2010/main" val="53021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436" y="92363"/>
            <a:ext cx="9347200" cy="8648521"/>
          </a:xfrm>
          <a:prstGeom prst="rect">
            <a:avLst/>
          </a:prstGeom>
          <a:noFill/>
        </p:spPr>
        <p:txBody>
          <a:bodyPr wrap="square" rtlCol="0">
            <a:spAutoFit/>
          </a:bodyPr>
          <a:lstStyle/>
          <a:p>
            <a:endParaRPr lang="en-US" sz="2400" dirty="0" smtClean="0"/>
          </a:p>
          <a:p>
            <a:r>
              <a:rPr lang="en-US" sz="2400" dirty="0" smtClean="0"/>
              <a:t>Thus</a:t>
            </a:r>
            <a:r>
              <a:rPr lang="en-US" sz="2400" dirty="0"/>
              <a:t>, the effect of such inward pull is ‘dragging back’ of the molecule. Consequently the pressure with which the gas molecule strikes the wall of the vessel is less than the pressure that would have been exerted if there were no such inward pull</a:t>
            </a:r>
            <a:r>
              <a:rPr lang="en-US" sz="2400" dirty="0" smtClean="0"/>
              <a:t>.</a:t>
            </a:r>
          </a:p>
          <a:p>
            <a:r>
              <a:rPr lang="en-US" sz="2400" dirty="0"/>
              <a:t>Thus, the ideal pressure would be greater than the observed pressure by a factor ‘p’.</a:t>
            </a:r>
            <a:endParaRPr lang="en-IN" sz="2400" dirty="0"/>
          </a:p>
          <a:p>
            <a:r>
              <a:rPr lang="en-US" sz="2400" dirty="0" smtClean="0"/>
              <a:t>Corrected </a:t>
            </a:r>
            <a:r>
              <a:rPr lang="en-US" sz="2400" dirty="0"/>
              <a:t>pressure = P + p</a:t>
            </a:r>
            <a:endParaRPr lang="en-IN" sz="2400" dirty="0"/>
          </a:p>
          <a:p>
            <a:r>
              <a:rPr lang="en-US" sz="2400" dirty="0"/>
              <a:t>Where, p is the correction factor due to the inward pull.</a:t>
            </a:r>
            <a:endParaRPr lang="en-IN" sz="2400" dirty="0"/>
          </a:p>
          <a:p>
            <a:r>
              <a:rPr lang="en-US" sz="2400" dirty="0"/>
              <a:t>This inward pull on the gas molecules present near the wall depends upon:</a:t>
            </a:r>
            <a:endParaRPr lang="en-IN" sz="2400" dirty="0"/>
          </a:p>
          <a:p>
            <a:pPr marL="514350" lvl="0" indent="-514350">
              <a:buFont typeface="+mj-lt"/>
              <a:buAutoNum type="romanLcPeriod"/>
            </a:pPr>
            <a:r>
              <a:rPr lang="en-US" sz="2400" b="1" dirty="0">
                <a:solidFill>
                  <a:schemeClr val="accent4"/>
                </a:solidFill>
              </a:rPr>
              <a:t>Number of molecules surrounding the molecule,</a:t>
            </a:r>
            <a:endParaRPr lang="en-IN" sz="2400" b="1" dirty="0">
              <a:solidFill>
                <a:schemeClr val="accent4"/>
              </a:solidFill>
            </a:endParaRPr>
          </a:p>
          <a:p>
            <a:pPr marL="514350" lvl="0" indent="-514350">
              <a:buFont typeface="+mj-lt"/>
              <a:buAutoNum type="romanLcPeriod"/>
            </a:pPr>
            <a:r>
              <a:rPr lang="en-US" sz="2400" b="1" dirty="0">
                <a:solidFill>
                  <a:schemeClr val="accent6"/>
                </a:solidFill>
              </a:rPr>
              <a:t>Total number of molecules.</a:t>
            </a:r>
            <a:endParaRPr lang="en-IN" sz="2400" b="1" dirty="0">
              <a:solidFill>
                <a:schemeClr val="accent6"/>
              </a:solidFill>
            </a:endParaRPr>
          </a:p>
          <a:p>
            <a:r>
              <a:rPr lang="en-US" sz="2400" dirty="0"/>
              <a:t>Each of these factors in turn depends upon the density (d) of </a:t>
            </a:r>
            <a:r>
              <a:rPr lang="en-US" sz="2400" dirty="0" smtClean="0"/>
              <a:t>the</a:t>
            </a:r>
            <a:r>
              <a:rPr lang="en-IN" sz="2400" dirty="0"/>
              <a:t> </a:t>
            </a:r>
            <a:r>
              <a:rPr lang="en-US" sz="2400" dirty="0" smtClean="0"/>
              <a:t>gas.</a:t>
            </a:r>
          </a:p>
          <a:p>
            <a:r>
              <a:rPr lang="en-US" sz="2400" dirty="0"/>
              <a:t>Hence correction factor</a:t>
            </a:r>
            <a:r>
              <a:rPr lang="en-US" sz="2400" dirty="0" smtClean="0"/>
              <a:t>,   </a:t>
            </a:r>
            <a:r>
              <a:rPr lang="en-US" sz="2400" dirty="0"/>
              <a:t>p </a:t>
            </a:r>
            <a:r>
              <a:rPr lang="el-GR" sz="2400" dirty="0" smtClean="0"/>
              <a:t>α</a:t>
            </a:r>
            <a:r>
              <a:rPr lang="en-IN" sz="2400" dirty="0" smtClean="0"/>
              <a:t> </a:t>
            </a:r>
            <a:r>
              <a:rPr lang="en-US" sz="2400" dirty="0" smtClean="0"/>
              <a:t>d</a:t>
            </a:r>
            <a:r>
              <a:rPr lang="en-US" sz="2400" baseline="30000" dirty="0" smtClean="0"/>
              <a:t>2</a:t>
            </a:r>
            <a:r>
              <a:rPr lang="en-US" sz="2400" dirty="0" smtClean="0"/>
              <a:t> </a:t>
            </a:r>
          </a:p>
          <a:p>
            <a:r>
              <a:rPr lang="en-US" sz="2400" dirty="0" smtClean="0"/>
              <a:t>But </a:t>
            </a:r>
            <a:r>
              <a:rPr lang="en-US" sz="2400" dirty="0"/>
              <a:t>for a given mass of the </a:t>
            </a:r>
            <a:r>
              <a:rPr lang="en-US" sz="2400" dirty="0" smtClean="0"/>
              <a:t>gas  d =  1/V</a:t>
            </a:r>
          </a:p>
          <a:p>
            <a:r>
              <a:rPr lang="en-US" sz="2400" dirty="0"/>
              <a:t>	</a:t>
            </a:r>
            <a:r>
              <a:rPr lang="en-US" sz="2400" dirty="0" smtClean="0"/>
              <a:t>			p </a:t>
            </a:r>
            <a:r>
              <a:rPr lang="el-GR" sz="2400" dirty="0"/>
              <a:t>α</a:t>
            </a:r>
            <a:r>
              <a:rPr lang="en-IN" sz="2400" dirty="0"/>
              <a:t> </a:t>
            </a:r>
            <a:r>
              <a:rPr lang="en-IN" sz="2400" dirty="0" smtClean="0"/>
              <a:t>1/v</a:t>
            </a:r>
            <a:r>
              <a:rPr lang="en-IN" sz="2400" baseline="30000" dirty="0" smtClean="0"/>
              <a:t>2</a:t>
            </a:r>
          </a:p>
          <a:p>
            <a:r>
              <a:rPr lang="en-IN" sz="2400" baseline="30000" dirty="0"/>
              <a:t>	</a:t>
            </a:r>
            <a:r>
              <a:rPr lang="en-IN" sz="2400" baseline="30000" dirty="0" smtClean="0"/>
              <a:t>			</a:t>
            </a:r>
            <a:r>
              <a:rPr lang="en-IN" sz="2400" dirty="0" smtClean="0"/>
              <a:t>p = a.</a:t>
            </a:r>
            <a:r>
              <a:rPr lang="en-IN" sz="2400" dirty="0"/>
              <a:t> 1/v</a:t>
            </a:r>
            <a:r>
              <a:rPr lang="en-IN" sz="2400" baseline="30000" dirty="0"/>
              <a:t>2</a:t>
            </a:r>
          </a:p>
          <a:p>
            <a:endParaRPr lang="en-IN" sz="2400" dirty="0"/>
          </a:p>
          <a:p>
            <a:r>
              <a:rPr lang="en-US" dirty="0"/>
              <a:t/>
            </a:r>
            <a:br>
              <a:rPr lang="en-US" dirty="0"/>
            </a:br>
            <a:endParaRPr lang="en-IN" dirty="0"/>
          </a:p>
          <a:p>
            <a:endParaRPr lang="en-IN" sz="2400" dirty="0"/>
          </a:p>
          <a:p>
            <a:endParaRPr lang="en-IN" sz="2400" dirty="0"/>
          </a:p>
        </p:txBody>
      </p:sp>
    </p:spTree>
    <p:extLst>
      <p:ext uri="{BB962C8B-B14F-4D97-AF65-F5344CB8AC3E}">
        <p14:creationId xmlns:p14="http://schemas.microsoft.com/office/powerpoint/2010/main" val="93559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18" y="267855"/>
            <a:ext cx="8857673" cy="830997"/>
          </a:xfrm>
          <a:prstGeom prst="rect">
            <a:avLst/>
          </a:prstGeom>
          <a:noFill/>
        </p:spPr>
        <p:txBody>
          <a:bodyPr wrap="square" rtlCol="0">
            <a:spAutoFit/>
          </a:bodyPr>
          <a:lstStyle/>
          <a:p>
            <a:r>
              <a:rPr lang="en-US" sz="2400" dirty="0"/>
              <a:t>Where </a:t>
            </a:r>
            <a:r>
              <a:rPr lang="en-US" sz="2400" i="1" dirty="0"/>
              <a:t>a </a:t>
            </a:r>
            <a:r>
              <a:rPr lang="en-US" sz="2400" dirty="0"/>
              <a:t>is a constant and it depends on the nature of the gas.</a:t>
            </a:r>
            <a:endParaRPr lang="en-IN" sz="2400" dirty="0"/>
          </a:p>
          <a:p>
            <a:endParaRPr lang="en-IN" sz="2400" dirty="0"/>
          </a:p>
        </p:txBody>
      </p:sp>
      <p:sp>
        <p:nvSpPr>
          <p:cNvPr id="7" name="TextBox 6"/>
          <p:cNvSpPr txBox="1"/>
          <p:nvPr/>
        </p:nvSpPr>
        <p:spPr>
          <a:xfrm>
            <a:off x="2013527" y="858982"/>
            <a:ext cx="8303491" cy="5570756"/>
          </a:xfrm>
          <a:prstGeom prst="rect">
            <a:avLst/>
          </a:prstGeom>
          <a:noFill/>
        </p:spPr>
        <p:txBody>
          <a:bodyPr wrap="square" rtlCol="0">
            <a:spAutoFit/>
          </a:bodyPr>
          <a:lstStyle/>
          <a:p>
            <a:r>
              <a:rPr lang="en-IN" sz="2400" dirty="0" smtClean="0"/>
              <a:t>Thus the corrected pressure is given by</a:t>
            </a:r>
          </a:p>
          <a:p>
            <a:r>
              <a:rPr lang="en-IN" sz="2400" dirty="0"/>
              <a:t> </a:t>
            </a:r>
            <a:r>
              <a:rPr lang="en-IN" sz="2400" dirty="0" smtClean="0"/>
              <a:t>			</a:t>
            </a:r>
          </a:p>
          <a:p>
            <a:r>
              <a:rPr lang="en-IN" sz="2400" dirty="0"/>
              <a:t>	</a:t>
            </a:r>
            <a:r>
              <a:rPr lang="en-IN" sz="2400" dirty="0" smtClean="0"/>
              <a:t>			P = p + a/v</a:t>
            </a:r>
            <a:r>
              <a:rPr lang="en-IN" sz="2400" baseline="30000" dirty="0" smtClean="0"/>
              <a:t>2</a:t>
            </a:r>
          </a:p>
          <a:p>
            <a:r>
              <a:rPr lang="en-US" sz="2400" dirty="0"/>
              <a:t>Substituting the corrected volume and corrected pressure in the ideal gas equation PV = RT for one mole of the gas, the equation is modified </a:t>
            </a:r>
            <a:r>
              <a:rPr lang="en-US" sz="2400" dirty="0" smtClean="0"/>
              <a:t>to</a:t>
            </a:r>
          </a:p>
          <a:p>
            <a:pPr algn="ctr"/>
            <a:r>
              <a:rPr lang="en-US" sz="2400" dirty="0"/>
              <a:t> </a:t>
            </a:r>
            <a:r>
              <a:rPr lang="en-US" sz="2400" dirty="0" smtClean="0"/>
              <a:t>    </a:t>
            </a:r>
            <a:r>
              <a:rPr lang="en-US" sz="2800" b="1" dirty="0" smtClean="0">
                <a:solidFill>
                  <a:schemeClr val="accent6"/>
                </a:solidFill>
              </a:rPr>
              <a:t>(</a:t>
            </a:r>
            <a:r>
              <a:rPr lang="en-IN" sz="2800" b="1" dirty="0">
                <a:solidFill>
                  <a:schemeClr val="accent6"/>
                </a:solidFill>
              </a:rPr>
              <a:t>P</a:t>
            </a:r>
            <a:r>
              <a:rPr lang="en-IN" sz="2800" b="1" dirty="0" smtClean="0">
                <a:solidFill>
                  <a:schemeClr val="accent6"/>
                </a:solidFill>
              </a:rPr>
              <a:t> </a:t>
            </a:r>
            <a:r>
              <a:rPr lang="en-IN" sz="2800" b="1" dirty="0">
                <a:solidFill>
                  <a:schemeClr val="accent6"/>
                </a:solidFill>
              </a:rPr>
              <a:t>+ </a:t>
            </a:r>
            <a:r>
              <a:rPr lang="en-IN" sz="2800" b="1" dirty="0" smtClean="0">
                <a:solidFill>
                  <a:schemeClr val="accent6"/>
                </a:solidFill>
              </a:rPr>
              <a:t>a/v</a:t>
            </a:r>
            <a:r>
              <a:rPr lang="en-IN" sz="2800" b="1" baseline="30000" dirty="0" smtClean="0">
                <a:solidFill>
                  <a:schemeClr val="accent6"/>
                </a:solidFill>
              </a:rPr>
              <a:t>2</a:t>
            </a:r>
            <a:r>
              <a:rPr lang="en-IN" sz="2800" b="1" dirty="0" smtClean="0">
                <a:solidFill>
                  <a:schemeClr val="accent6"/>
                </a:solidFill>
              </a:rPr>
              <a:t>)</a:t>
            </a:r>
            <a:r>
              <a:rPr lang="en-US" sz="2800" b="1" dirty="0" smtClean="0">
                <a:solidFill>
                  <a:schemeClr val="accent6"/>
                </a:solidFill>
              </a:rPr>
              <a:t>(</a:t>
            </a:r>
            <a:r>
              <a:rPr lang="en-US" sz="2800" b="1" dirty="0">
                <a:solidFill>
                  <a:schemeClr val="accent6"/>
                </a:solidFill>
              </a:rPr>
              <a:t>V-b</a:t>
            </a:r>
            <a:r>
              <a:rPr lang="en-US" sz="2800" b="1" dirty="0" smtClean="0">
                <a:solidFill>
                  <a:schemeClr val="accent6"/>
                </a:solidFill>
              </a:rPr>
              <a:t>) =</a:t>
            </a:r>
            <a:r>
              <a:rPr lang="en-US" sz="2800" b="1" dirty="0">
                <a:solidFill>
                  <a:schemeClr val="accent6"/>
                </a:solidFill>
              </a:rPr>
              <a:t> RT</a:t>
            </a:r>
            <a:r>
              <a:rPr lang="en-US" sz="2800" b="1" dirty="0" smtClean="0">
                <a:solidFill>
                  <a:schemeClr val="accent6"/>
                </a:solidFill>
              </a:rPr>
              <a:t> .</a:t>
            </a:r>
          </a:p>
          <a:p>
            <a:r>
              <a:rPr lang="en-US" sz="2400" dirty="0"/>
              <a:t>This equation is known as </a:t>
            </a:r>
            <a:r>
              <a:rPr lang="en-US" sz="2400" b="1" dirty="0"/>
              <a:t>van der Waals equation. </a:t>
            </a:r>
            <a:endParaRPr lang="en-US" sz="2400" b="1" dirty="0" smtClean="0"/>
          </a:p>
          <a:p>
            <a:r>
              <a:rPr lang="en-US" sz="2400" dirty="0" smtClean="0"/>
              <a:t>The constants </a:t>
            </a:r>
            <a:r>
              <a:rPr lang="en-US" sz="2400" b="1" dirty="0">
                <a:solidFill>
                  <a:schemeClr val="accent5"/>
                </a:solidFill>
              </a:rPr>
              <a:t>a</a:t>
            </a:r>
            <a:r>
              <a:rPr lang="en-US" sz="2400" dirty="0"/>
              <a:t> and </a:t>
            </a:r>
            <a:r>
              <a:rPr lang="en-US" sz="2400" b="1" dirty="0">
                <a:solidFill>
                  <a:schemeClr val="accent5"/>
                </a:solidFill>
              </a:rPr>
              <a:t>b </a:t>
            </a:r>
            <a:r>
              <a:rPr lang="en-US" sz="2400" dirty="0"/>
              <a:t>are called van der Waals constants. </a:t>
            </a:r>
            <a:endParaRPr lang="en-US" sz="2400" dirty="0" smtClean="0"/>
          </a:p>
          <a:p>
            <a:r>
              <a:rPr lang="en-US" sz="2400" dirty="0"/>
              <a:t>van der Waals equation for </a:t>
            </a:r>
            <a:r>
              <a:rPr lang="en-US" sz="2400" dirty="0" smtClean="0"/>
              <a:t>“n” </a:t>
            </a:r>
            <a:r>
              <a:rPr lang="en-US" sz="2400" dirty="0"/>
              <a:t>moles of a gas is</a:t>
            </a:r>
            <a:endParaRPr lang="en-US" sz="2400" dirty="0" smtClean="0"/>
          </a:p>
          <a:p>
            <a:pPr algn="ctr"/>
            <a:r>
              <a:rPr lang="en-IN" sz="3200" b="1" dirty="0">
                <a:solidFill>
                  <a:schemeClr val="accent5"/>
                </a:solidFill>
              </a:rPr>
              <a:t>[</a:t>
            </a:r>
            <a:r>
              <a:rPr lang="en-IN" sz="3200" b="1" dirty="0" smtClean="0">
                <a:solidFill>
                  <a:schemeClr val="accent5"/>
                </a:solidFill>
              </a:rPr>
              <a:t>P </a:t>
            </a:r>
            <a:r>
              <a:rPr lang="en-IN" sz="3200" b="1" dirty="0">
                <a:solidFill>
                  <a:schemeClr val="accent5"/>
                </a:solidFill>
              </a:rPr>
              <a:t>+ </a:t>
            </a:r>
            <a:r>
              <a:rPr lang="en-IN" sz="3200" b="1" dirty="0" smtClean="0">
                <a:solidFill>
                  <a:schemeClr val="accent5"/>
                </a:solidFill>
              </a:rPr>
              <a:t>a(n/v)</a:t>
            </a:r>
            <a:r>
              <a:rPr lang="en-IN" sz="3200" b="1" baseline="30000" dirty="0" smtClean="0">
                <a:solidFill>
                  <a:schemeClr val="accent5"/>
                </a:solidFill>
              </a:rPr>
              <a:t>2</a:t>
            </a:r>
            <a:r>
              <a:rPr lang="en-IN" sz="3200" b="1" dirty="0" smtClean="0">
                <a:solidFill>
                  <a:schemeClr val="accent5"/>
                </a:solidFill>
              </a:rPr>
              <a:t>][</a:t>
            </a:r>
            <a:r>
              <a:rPr lang="en-US" sz="3200" b="1" dirty="0" smtClean="0">
                <a:solidFill>
                  <a:schemeClr val="accent5"/>
                </a:solidFill>
              </a:rPr>
              <a:t>V - nb] </a:t>
            </a:r>
            <a:r>
              <a:rPr lang="en-US" sz="3200" b="1" dirty="0">
                <a:solidFill>
                  <a:schemeClr val="accent5"/>
                </a:solidFill>
              </a:rPr>
              <a:t>= </a:t>
            </a:r>
            <a:r>
              <a:rPr lang="en-US" sz="3200" b="1" dirty="0" smtClean="0">
                <a:solidFill>
                  <a:schemeClr val="accent5"/>
                </a:solidFill>
              </a:rPr>
              <a:t>nRT </a:t>
            </a:r>
            <a:r>
              <a:rPr lang="en-US" sz="3200" b="1" dirty="0">
                <a:solidFill>
                  <a:schemeClr val="accent5"/>
                </a:solidFill>
              </a:rPr>
              <a:t>.</a:t>
            </a:r>
          </a:p>
          <a:p>
            <a:endParaRPr lang="en-US" sz="2400" dirty="0" smtClean="0"/>
          </a:p>
          <a:p>
            <a:endParaRPr lang="en-IN" sz="2400" baseline="30000" dirty="0"/>
          </a:p>
          <a:p>
            <a:endParaRPr lang="en-IN" sz="2400" dirty="0"/>
          </a:p>
          <a:p>
            <a:endParaRPr lang="en-IN" sz="2400" baseline="30000" dirty="0" smtClean="0"/>
          </a:p>
        </p:txBody>
      </p:sp>
    </p:spTree>
    <p:extLst>
      <p:ext uri="{BB962C8B-B14F-4D97-AF65-F5344CB8AC3E}">
        <p14:creationId xmlns:p14="http://schemas.microsoft.com/office/powerpoint/2010/main" val="166136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9017" y="554182"/>
            <a:ext cx="9144000" cy="6858000"/>
          </a:xfrm>
          <a:prstGeom prst="rect">
            <a:avLst/>
          </a:prstGeom>
        </p:spPr>
      </p:pic>
    </p:spTree>
    <p:extLst>
      <p:ext uri="{BB962C8B-B14F-4D97-AF65-F5344CB8AC3E}">
        <p14:creationId xmlns:p14="http://schemas.microsoft.com/office/powerpoint/2010/main" val="3275668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09" y="120073"/>
            <a:ext cx="9698182" cy="5816977"/>
          </a:xfrm>
          <a:prstGeom prst="rect">
            <a:avLst/>
          </a:prstGeom>
          <a:noFill/>
        </p:spPr>
        <p:txBody>
          <a:bodyPr wrap="square" rtlCol="0">
            <a:spAutoFit/>
          </a:bodyPr>
          <a:lstStyle/>
          <a:p>
            <a:pPr algn="ctr"/>
            <a:r>
              <a:rPr lang="en-US" sz="3600" b="1" dirty="0">
                <a:solidFill>
                  <a:schemeClr val="accent1"/>
                </a:solidFill>
              </a:rPr>
              <a:t>Significance of van der Waals Constants</a:t>
            </a:r>
            <a:endParaRPr lang="en-IN" sz="3600" dirty="0">
              <a:solidFill>
                <a:schemeClr val="accent1"/>
              </a:solidFill>
            </a:endParaRPr>
          </a:p>
          <a:p>
            <a:pPr lvl="0"/>
            <a:endParaRPr lang="en-US" sz="2400" dirty="0" smtClean="0"/>
          </a:p>
          <a:p>
            <a:pPr lvl="0"/>
            <a:r>
              <a:rPr lang="en-US" sz="2400" dirty="0" smtClean="0"/>
              <a:t>  (</a:t>
            </a:r>
            <a:r>
              <a:rPr lang="en-US" sz="2400" dirty="0" err="1" smtClean="0"/>
              <a:t>i</a:t>
            </a:r>
            <a:r>
              <a:rPr lang="en-US" sz="2400" dirty="0" smtClean="0"/>
              <a:t>) It </a:t>
            </a:r>
            <a:r>
              <a:rPr lang="en-US" sz="2400" dirty="0"/>
              <a:t>is observed that the values of ‘</a:t>
            </a:r>
            <a:r>
              <a:rPr lang="en-US" sz="2400" i="1" dirty="0"/>
              <a:t>a’ </a:t>
            </a:r>
            <a:r>
              <a:rPr lang="en-US" sz="2400" dirty="0"/>
              <a:t>for the </a:t>
            </a:r>
            <a:r>
              <a:rPr lang="en-US" sz="2400" dirty="0" smtClean="0"/>
              <a:t>easily liquefiable </a:t>
            </a:r>
            <a:r>
              <a:rPr lang="en-US" sz="2400" dirty="0"/>
              <a:t>gases,</a:t>
            </a:r>
            <a:endParaRPr lang="en-IN" sz="2400" dirty="0"/>
          </a:p>
          <a:p>
            <a:r>
              <a:rPr lang="en-US" sz="2400" dirty="0" smtClean="0"/>
              <a:t>       such </a:t>
            </a:r>
            <a:r>
              <a:rPr lang="en-US" sz="2400" dirty="0"/>
              <a:t>as SO2, NH3, H2S, CO2 are greater than those for the </a:t>
            </a:r>
            <a:r>
              <a:rPr lang="en-US" sz="2400" dirty="0" smtClean="0"/>
              <a:t>permanent       gases </a:t>
            </a:r>
            <a:r>
              <a:rPr lang="en-US" sz="2400" dirty="0"/>
              <a:t>like N2, O2 H2 and He. </a:t>
            </a:r>
            <a:endParaRPr lang="en-US" sz="2400" dirty="0" smtClean="0"/>
          </a:p>
          <a:p>
            <a:pPr marL="342900" indent="-342900">
              <a:buFont typeface="Wingdings" panose="05000000000000000000" pitchFamily="2" charset="2"/>
              <a:buChar char="v"/>
            </a:pPr>
            <a:r>
              <a:rPr lang="en-US" sz="2400" dirty="0" smtClean="0"/>
              <a:t>Moreover</a:t>
            </a:r>
            <a:r>
              <a:rPr lang="en-US" sz="2400" dirty="0"/>
              <a:t>, the value of ‘a’ </a:t>
            </a:r>
            <a:r>
              <a:rPr lang="en-US" sz="2400" dirty="0" smtClean="0"/>
              <a:t>increases </a:t>
            </a:r>
            <a:r>
              <a:rPr lang="en-US" sz="2400" dirty="0"/>
              <a:t>with the ease of liquefaction of the gas. It is observed that a gas which is more easily liquefiable has greater intermolecular forces of attraction</a:t>
            </a:r>
            <a:r>
              <a:rPr lang="en-US" sz="2400" dirty="0" smtClean="0"/>
              <a:t>.</a:t>
            </a:r>
          </a:p>
          <a:p>
            <a:pPr marL="342900" indent="-342900">
              <a:buFont typeface="Wingdings" panose="05000000000000000000" pitchFamily="2" charset="2"/>
              <a:buChar char="v"/>
            </a:pPr>
            <a:r>
              <a:rPr lang="en-US" sz="2400" dirty="0" smtClean="0"/>
              <a:t>Hence </a:t>
            </a:r>
            <a:r>
              <a:rPr lang="en-US" sz="2400" dirty="0"/>
              <a:t>‘</a:t>
            </a:r>
            <a:r>
              <a:rPr lang="en-US" sz="2400" i="1" dirty="0"/>
              <a:t>a</a:t>
            </a:r>
            <a:r>
              <a:rPr lang="en-US" sz="2400" dirty="0"/>
              <a:t>’ is a measure of the intermolecular forces of attraction in a gas</a:t>
            </a:r>
            <a:r>
              <a:rPr lang="en-US" sz="2400" dirty="0" smtClean="0"/>
              <a:t>.</a:t>
            </a:r>
          </a:p>
          <a:p>
            <a:r>
              <a:rPr lang="en-US" sz="2400" dirty="0"/>
              <a:t>(</a:t>
            </a:r>
            <a:r>
              <a:rPr lang="en-US" sz="2400" dirty="0" smtClean="0"/>
              <a:t>ii) The </a:t>
            </a:r>
            <a:r>
              <a:rPr lang="en-US" sz="2400" dirty="0"/>
              <a:t>‘b’ is the effective volume of the gas molecules. </a:t>
            </a:r>
            <a:endParaRPr lang="en-US" sz="2400" dirty="0" smtClean="0"/>
          </a:p>
          <a:p>
            <a:r>
              <a:rPr lang="en-US" sz="2400" dirty="0" smtClean="0"/>
              <a:t>The constancy </a:t>
            </a:r>
            <a:r>
              <a:rPr lang="en-US" sz="2400" dirty="0"/>
              <a:t>in the value of b for any gas over a wide range of </a:t>
            </a:r>
            <a:r>
              <a:rPr lang="en-US" sz="2400" dirty="0" smtClean="0"/>
              <a:t>temperature </a:t>
            </a:r>
            <a:r>
              <a:rPr lang="en-US" sz="2400" dirty="0"/>
              <a:t>and pressure confirms that the gas molecules are </a:t>
            </a:r>
            <a:r>
              <a:rPr lang="en-US" sz="2400" dirty="0" smtClean="0"/>
              <a:t>incompressible</a:t>
            </a:r>
            <a:r>
              <a:rPr lang="en-US" sz="2400" dirty="0"/>
              <a:t>. </a:t>
            </a:r>
            <a:endParaRPr lang="en-IN" sz="2400" dirty="0"/>
          </a:p>
          <a:p>
            <a:pPr marL="342900" indent="-342900">
              <a:buFont typeface="Wingdings" panose="05000000000000000000" pitchFamily="2" charset="2"/>
              <a:buChar char="v"/>
            </a:pPr>
            <a:endParaRPr lang="en-IN" sz="2400" dirty="0"/>
          </a:p>
          <a:p>
            <a:endParaRPr lang="en-IN" sz="2400" dirty="0"/>
          </a:p>
        </p:txBody>
      </p:sp>
    </p:spTree>
    <p:extLst>
      <p:ext uri="{BB962C8B-B14F-4D97-AF65-F5344CB8AC3E}">
        <p14:creationId xmlns:p14="http://schemas.microsoft.com/office/powerpoint/2010/main" val="80533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8D5C-8461-4E00-9D46-CF510C3979D6}"/>
              </a:ext>
            </a:extLst>
          </p:cNvPr>
          <p:cNvSpPr>
            <a:spLocks noGrp="1"/>
          </p:cNvSpPr>
          <p:nvPr>
            <p:ph type="title"/>
          </p:nvPr>
        </p:nvSpPr>
        <p:spPr>
          <a:xfrm>
            <a:off x="913774" y="344806"/>
            <a:ext cx="10364451" cy="1144969"/>
          </a:xfrm>
        </p:spPr>
        <p:txBody>
          <a:bodyPr/>
          <a:lstStyle/>
          <a:p>
            <a:pPr algn="ctr"/>
            <a:r>
              <a:rPr lang="en-IN" b="1" dirty="0" smtClean="0">
                <a:solidFill>
                  <a:schemeClr val="accent1"/>
                </a:solidFill>
              </a:rPr>
              <a:t>Introduction</a:t>
            </a:r>
            <a:endParaRPr lang="en-IN" b="1" dirty="0">
              <a:solidFill>
                <a:schemeClr val="accent1"/>
              </a:solidFill>
            </a:endParaRPr>
          </a:p>
        </p:txBody>
      </p:sp>
      <p:sp>
        <p:nvSpPr>
          <p:cNvPr id="3" name="TextBox 2">
            <a:extLst>
              <a:ext uri="{FF2B5EF4-FFF2-40B4-BE49-F238E27FC236}">
                <a16:creationId xmlns:a16="http://schemas.microsoft.com/office/drawing/2014/main" id="{640D8CA6-645E-4B09-B6ED-999966AA8EA8}"/>
              </a:ext>
            </a:extLst>
          </p:cNvPr>
          <p:cNvSpPr txBox="1"/>
          <p:nvPr/>
        </p:nvSpPr>
        <p:spPr>
          <a:xfrm>
            <a:off x="3306618" y="1342055"/>
            <a:ext cx="7971607" cy="1846659"/>
          </a:xfrm>
          <a:prstGeom prst="rect">
            <a:avLst/>
          </a:prstGeom>
          <a:noFill/>
        </p:spPr>
        <p:txBody>
          <a:bodyPr wrap="square" rtlCol="0">
            <a:spAutoFit/>
          </a:bodyPr>
          <a:lstStyle/>
          <a:p>
            <a:r>
              <a:rPr lang="en-US" dirty="0"/>
              <a:t>A substance can exist in three physical </a:t>
            </a:r>
            <a:r>
              <a:rPr lang="en-US" dirty="0" smtClean="0"/>
              <a:t>states</a:t>
            </a:r>
          </a:p>
          <a:p>
            <a:endParaRPr lang="en-IN" sz="2400" dirty="0"/>
          </a:p>
          <a:p>
            <a:pPr marL="342900" indent="-342900">
              <a:buFont typeface="Wingdings" panose="05000000000000000000" pitchFamily="2" charset="2"/>
              <a:buChar char="ü"/>
            </a:pPr>
            <a:r>
              <a:rPr lang="en-IN" sz="2400" dirty="0"/>
              <a:t>Gas</a:t>
            </a:r>
          </a:p>
          <a:p>
            <a:pPr marL="342900" indent="-342900">
              <a:buFont typeface="Wingdings" panose="05000000000000000000" pitchFamily="2" charset="2"/>
              <a:buChar char="ü"/>
            </a:pPr>
            <a:r>
              <a:rPr lang="en-IN" sz="2400" dirty="0"/>
              <a:t>Liquid</a:t>
            </a:r>
          </a:p>
          <a:p>
            <a:pPr marL="342900" indent="-342900">
              <a:buFont typeface="Wingdings" panose="05000000000000000000" pitchFamily="2" charset="2"/>
              <a:buChar char="ü"/>
            </a:pPr>
            <a:r>
              <a:rPr lang="en-IN" sz="2400" dirty="0"/>
              <a:t>Solid</a:t>
            </a:r>
          </a:p>
        </p:txBody>
      </p:sp>
      <p:sp>
        <p:nvSpPr>
          <p:cNvPr id="5" name="Footer Placeholder 4"/>
          <p:cNvSpPr>
            <a:spLocks noGrp="1"/>
          </p:cNvSpPr>
          <p:nvPr>
            <p:ph type="ftr" sz="quarter" idx="11"/>
          </p:nvPr>
        </p:nvSpPr>
        <p:spPr/>
        <p:txBody>
          <a:bodyPr/>
          <a:lstStyle/>
          <a:p>
            <a:r>
              <a:rPr lang="en-IN" smtClean="0"/>
              <a:t>P.R GOVERNMENT COLLEGE(A),KAKINADA</a:t>
            </a:r>
            <a:endParaRPr lang="en-IN"/>
          </a:p>
        </p:txBody>
      </p:sp>
    </p:spTree>
    <p:extLst>
      <p:ext uri="{BB962C8B-B14F-4D97-AF65-F5344CB8AC3E}">
        <p14:creationId xmlns:p14="http://schemas.microsoft.com/office/powerpoint/2010/main" val="1033082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7342361"/>
              </p:ext>
            </p:extLst>
          </p:nvPr>
        </p:nvGraphicFramePr>
        <p:xfrm>
          <a:off x="2355273" y="489526"/>
          <a:ext cx="7995358" cy="5996113"/>
        </p:xfrm>
        <a:graphic>
          <a:graphicData uri="http://schemas.openxmlformats.org/drawingml/2006/table">
            <a:tbl>
              <a:tblPr firstRow="1" firstCol="1" lastRow="1" lastCol="1" bandRow="1" bandCol="1">
                <a:tableStyleId>{5C22544A-7EE6-4342-B048-85BDC9FD1C3A}</a:tableStyleId>
              </a:tblPr>
              <a:tblGrid>
                <a:gridCol w="1595020">
                  <a:extLst>
                    <a:ext uri="{9D8B030D-6E8A-4147-A177-3AD203B41FA5}">
                      <a16:colId xmlns:a16="http://schemas.microsoft.com/office/drawing/2014/main" val="2232640679"/>
                    </a:ext>
                  </a:extLst>
                </a:gridCol>
                <a:gridCol w="3536896">
                  <a:extLst>
                    <a:ext uri="{9D8B030D-6E8A-4147-A177-3AD203B41FA5}">
                      <a16:colId xmlns:a16="http://schemas.microsoft.com/office/drawing/2014/main" val="3108949795"/>
                    </a:ext>
                  </a:extLst>
                </a:gridCol>
                <a:gridCol w="2863442">
                  <a:extLst>
                    <a:ext uri="{9D8B030D-6E8A-4147-A177-3AD203B41FA5}">
                      <a16:colId xmlns:a16="http://schemas.microsoft.com/office/drawing/2014/main" val="97674347"/>
                    </a:ext>
                  </a:extLst>
                </a:gridCol>
              </a:tblGrid>
              <a:tr h="589968">
                <a:tc>
                  <a:txBody>
                    <a:bodyPr/>
                    <a:lstStyle/>
                    <a:p>
                      <a:pPr marR="323215" algn="ctr">
                        <a:lnSpc>
                          <a:spcPts val="1365"/>
                        </a:lnSpc>
                        <a:spcBef>
                          <a:spcPts val="95"/>
                        </a:spcBef>
                        <a:spcAft>
                          <a:spcPts val="0"/>
                        </a:spcAft>
                      </a:pPr>
                      <a:endParaRPr lang="en-IN" sz="2000" dirty="0" smtClean="0">
                        <a:effectLst/>
                        <a:latin typeface="Times New Roman" panose="02020603050405020304" pitchFamily="18" charset="0"/>
                        <a:ea typeface="Times New Roman" panose="02020603050405020304" pitchFamily="18" charset="0"/>
                        <a:cs typeface="Gautami" panose="020B0502040204020203" pitchFamily="34" charset="0"/>
                      </a:endParaRPr>
                    </a:p>
                    <a:p>
                      <a:pPr marR="323215" algn="ctr">
                        <a:lnSpc>
                          <a:spcPts val="1365"/>
                        </a:lnSpc>
                        <a:spcBef>
                          <a:spcPts val="95"/>
                        </a:spcBef>
                        <a:spcAft>
                          <a:spcPts val="0"/>
                        </a:spcAft>
                      </a:pPr>
                      <a:r>
                        <a:rPr lang="en-IN" sz="2000" dirty="0" smtClean="0">
                          <a:effectLst/>
                          <a:latin typeface="Times New Roman" panose="02020603050405020304" pitchFamily="18" charset="0"/>
                          <a:ea typeface="Times New Roman" panose="02020603050405020304" pitchFamily="18" charset="0"/>
                          <a:cs typeface="Gautami" panose="020B0502040204020203" pitchFamily="34" charset="0"/>
                        </a:rPr>
                        <a:t>GAS</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accent6"/>
                    </a:solidFill>
                  </a:tcPr>
                </a:tc>
                <a:tc>
                  <a:txBody>
                    <a:bodyPr/>
                    <a:lstStyle/>
                    <a:p>
                      <a:pPr marL="308610" marR="372110" algn="ctr">
                        <a:lnSpc>
                          <a:spcPts val="1365"/>
                        </a:lnSpc>
                        <a:spcBef>
                          <a:spcPts val="95"/>
                        </a:spcBef>
                        <a:spcAft>
                          <a:spcPts val="0"/>
                        </a:spcAft>
                      </a:pPr>
                      <a:endParaRPr lang="en-US" sz="2000" dirty="0" smtClean="0">
                        <a:effectLst/>
                      </a:endParaRPr>
                    </a:p>
                    <a:p>
                      <a:pPr marL="308610" marR="372110" algn="ctr">
                        <a:lnSpc>
                          <a:spcPts val="1365"/>
                        </a:lnSpc>
                        <a:spcBef>
                          <a:spcPts val="95"/>
                        </a:spcBef>
                        <a:spcAft>
                          <a:spcPts val="0"/>
                        </a:spcAft>
                      </a:pPr>
                      <a:r>
                        <a:rPr lang="en-US" sz="2000" dirty="0" smtClean="0">
                          <a:effectLst/>
                        </a:rPr>
                        <a:t>a</a:t>
                      </a:r>
                      <a:r>
                        <a:rPr lang="en-US" sz="2000" spc="90" dirty="0" smtClean="0">
                          <a:effectLst/>
                        </a:rPr>
                        <a:t> </a:t>
                      </a:r>
                      <a:r>
                        <a:rPr lang="en-US" sz="2000" dirty="0">
                          <a:effectLst/>
                        </a:rPr>
                        <a:t>(</a:t>
                      </a:r>
                      <a:r>
                        <a:rPr lang="en-US" sz="2000" dirty="0" err="1">
                          <a:effectLst/>
                        </a:rPr>
                        <a:t>atm</a:t>
                      </a:r>
                      <a:r>
                        <a:rPr lang="en-US" sz="2000" spc="110" dirty="0">
                          <a:effectLst/>
                        </a:rPr>
                        <a:t> </a:t>
                      </a:r>
                      <a:r>
                        <a:rPr lang="en-US" sz="2000" dirty="0">
                          <a:effectLst/>
                        </a:rPr>
                        <a:t>L</a:t>
                      </a:r>
                      <a:r>
                        <a:rPr lang="en-US" sz="2000" baseline="30000" dirty="0">
                          <a:effectLst/>
                        </a:rPr>
                        <a:t>2</a:t>
                      </a:r>
                      <a:r>
                        <a:rPr lang="en-US" sz="2000" spc="105" dirty="0">
                          <a:effectLst/>
                        </a:rPr>
                        <a:t> </a:t>
                      </a:r>
                      <a:r>
                        <a:rPr lang="en-US" sz="2000" dirty="0">
                          <a:effectLst/>
                        </a:rPr>
                        <a:t>mol</a:t>
                      </a:r>
                      <a:r>
                        <a:rPr lang="en-US" sz="2000" baseline="30000" dirty="0">
                          <a:effectLst/>
                        </a:rPr>
                        <a:t>-2</a:t>
                      </a:r>
                      <a:r>
                        <a:rPr lang="en-US" sz="2000" dirty="0">
                          <a:effectLst/>
                        </a:rPr>
                        <a:t>)</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accent6"/>
                    </a:solidFill>
                  </a:tcPr>
                </a:tc>
                <a:tc>
                  <a:txBody>
                    <a:bodyPr/>
                    <a:lstStyle/>
                    <a:p>
                      <a:pPr marL="370205" marR="323850" algn="ctr">
                        <a:lnSpc>
                          <a:spcPts val="1365"/>
                        </a:lnSpc>
                        <a:spcBef>
                          <a:spcPts val="95"/>
                        </a:spcBef>
                        <a:spcAft>
                          <a:spcPts val="0"/>
                        </a:spcAft>
                      </a:pPr>
                      <a:endParaRPr lang="en-US" sz="1200" dirty="0" smtClean="0">
                        <a:effectLst/>
                      </a:endParaRPr>
                    </a:p>
                    <a:p>
                      <a:pPr marL="370205" marR="323850" algn="ctr">
                        <a:lnSpc>
                          <a:spcPts val="1365"/>
                        </a:lnSpc>
                        <a:spcBef>
                          <a:spcPts val="95"/>
                        </a:spcBef>
                        <a:spcAft>
                          <a:spcPts val="0"/>
                        </a:spcAft>
                      </a:pPr>
                      <a:r>
                        <a:rPr lang="en-US" sz="2000" dirty="0" smtClean="0">
                          <a:effectLst/>
                        </a:rPr>
                        <a:t>b</a:t>
                      </a:r>
                      <a:r>
                        <a:rPr lang="en-US" sz="2000" spc="80" dirty="0" smtClean="0">
                          <a:effectLst/>
                        </a:rPr>
                        <a:t> </a:t>
                      </a:r>
                      <a:r>
                        <a:rPr lang="en-US" sz="2000" dirty="0">
                          <a:effectLst/>
                        </a:rPr>
                        <a:t>(L</a:t>
                      </a:r>
                      <a:r>
                        <a:rPr lang="en-US" sz="2000" spc="95" dirty="0">
                          <a:effectLst/>
                        </a:rPr>
                        <a:t> </a:t>
                      </a:r>
                      <a:r>
                        <a:rPr lang="en-US" sz="2000" dirty="0">
                          <a:effectLst/>
                        </a:rPr>
                        <a:t>mol</a:t>
                      </a:r>
                      <a:r>
                        <a:rPr lang="en-US" sz="2000" baseline="30000" dirty="0">
                          <a:effectLst/>
                        </a:rPr>
                        <a:t>-1</a:t>
                      </a:r>
                      <a:r>
                        <a:rPr lang="en-US" sz="2000" dirty="0">
                          <a:effectLst/>
                        </a:rPr>
                        <a:t>)</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accent6"/>
                    </a:solidFill>
                  </a:tcPr>
                </a:tc>
                <a:extLst>
                  <a:ext uri="{0D108BD9-81ED-4DB2-BD59-A6C34878D82A}">
                    <a16:rowId xmlns:a16="http://schemas.microsoft.com/office/drawing/2014/main" val="2985072339"/>
                  </a:ext>
                </a:extLst>
              </a:tr>
              <a:tr h="597532">
                <a:tc>
                  <a:txBody>
                    <a:bodyPr/>
                    <a:lstStyle/>
                    <a:p>
                      <a:pPr marL="250825" algn="ctr">
                        <a:spcBef>
                          <a:spcPts val="65"/>
                        </a:spcBef>
                        <a:spcAft>
                          <a:spcPts val="0"/>
                        </a:spcAft>
                      </a:pPr>
                      <a:r>
                        <a:rPr lang="en-US" sz="2000" dirty="0">
                          <a:effectLst/>
                        </a:rPr>
                        <a:t>He</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65"/>
                        </a:spcBef>
                        <a:spcAft>
                          <a:spcPts val="0"/>
                        </a:spcAft>
                      </a:pPr>
                      <a:r>
                        <a:rPr lang="en-US" sz="2400" dirty="0">
                          <a:effectLst/>
                        </a:rPr>
                        <a:t>0.034</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65"/>
                        </a:spcBef>
                        <a:spcAft>
                          <a:spcPts val="0"/>
                        </a:spcAft>
                      </a:pPr>
                      <a:r>
                        <a:rPr lang="en-US" sz="2000" dirty="0">
                          <a:effectLst/>
                        </a:rPr>
                        <a:t>0.0237</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134792340"/>
                  </a:ext>
                </a:extLst>
              </a:tr>
              <a:tr h="612658">
                <a:tc>
                  <a:txBody>
                    <a:bodyPr/>
                    <a:lstStyle/>
                    <a:p>
                      <a:pPr marL="260350" algn="ctr">
                        <a:spcBef>
                          <a:spcPts val="90"/>
                        </a:spcBef>
                        <a:spcAft>
                          <a:spcPts val="0"/>
                        </a:spcAft>
                      </a:pPr>
                      <a:r>
                        <a:rPr lang="en-US" sz="2000" dirty="0">
                          <a:effectLst/>
                        </a:rPr>
                        <a:t>H</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90"/>
                        </a:spcBef>
                        <a:spcAft>
                          <a:spcPts val="0"/>
                        </a:spcAft>
                      </a:pPr>
                      <a:r>
                        <a:rPr lang="en-US" sz="2400" dirty="0">
                          <a:effectLst/>
                        </a:rPr>
                        <a:t>0.245</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90"/>
                        </a:spcBef>
                        <a:spcAft>
                          <a:spcPts val="0"/>
                        </a:spcAft>
                      </a:pPr>
                      <a:r>
                        <a:rPr lang="en-US" sz="2000" dirty="0">
                          <a:effectLst/>
                        </a:rPr>
                        <a:t>0.0266</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3604627615"/>
                  </a:ext>
                </a:extLst>
              </a:tr>
              <a:tr h="597532">
                <a:tc>
                  <a:txBody>
                    <a:bodyPr/>
                    <a:lstStyle/>
                    <a:p>
                      <a:pPr marL="260350" algn="ctr">
                        <a:spcBef>
                          <a:spcPts val="50"/>
                        </a:spcBef>
                        <a:spcAft>
                          <a:spcPts val="0"/>
                        </a:spcAft>
                      </a:pPr>
                      <a:r>
                        <a:rPr lang="en-US" sz="2000" dirty="0">
                          <a:effectLst/>
                        </a:rPr>
                        <a:t>O</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1.360</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0.0318</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3590113886"/>
                  </a:ext>
                </a:extLst>
              </a:tr>
              <a:tr h="606986">
                <a:tc>
                  <a:txBody>
                    <a:bodyPr/>
                    <a:lstStyle/>
                    <a:p>
                      <a:pPr marL="260350" algn="ctr">
                        <a:spcBef>
                          <a:spcPts val="50"/>
                        </a:spcBef>
                        <a:spcAft>
                          <a:spcPts val="0"/>
                        </a:spcAft>
                      </a:pPr>
                      <a:r>
                        <a:rPr lang="en-US" sz="2000" dirty="0">
                          <a:effectLst/>
                        </a:rPr>
                        <a:t>N</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1.390</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0.0391</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1665301986"/>
                  </a:ext>
                </a:extLst>
              </a:tr>
              <a:tr h="597532">
                <a:tc>
                  <a:txBody>
                    <a:bodyPr/>
                    <a:lstStyle/>
                    <a:p>
                      <a:pPr marR="318770" algn="ctr">
                        <a:spcBef>
                          <a:spcPts val="50"/>
                        </a:spcBef>
                        <a:spcAft>
                          <a:spcPts val="0"/>
                        </a:spcAft>
                      </a:pPr>
                      <a:r>
                        <a:rPr lang="en-US" sz="2000" dirty="0">
                          <a:effectLst/>
                        </a:rPr>
                        <a:t>CH</a:t>
                      </a:r>
                      <a:r>
                        <a:rPr lang="en-US" sz="2000" baseline="-25000" dirty="0">
                          <a:effectLst/>
                        </a:rPr>
                        <a:t>4</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2.250</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0.0428</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3328229286"/>
                  </a:ext>
                </a:extLst>
              </a:tr>
              <a:tr h="603203">
                <a:tc>
                  <a:txBody>
                    <a:bodyPr/>
                    <a:lstStyle/>
                    <a:p>
                      <a:pPr marR="318770" algn="ctr">
                        <a:spcBef>
                          <a:spcPts val="50"/>
                        </a:spcBef>
                        <a:spcAft>
                          <a:spcPts val="0"/>
                        </a:spcAft>
                      </a:pPr>
                      <a:r>
                        <a:rPr lang="en-US" sz="2000" dirty="0">
                          <a:effectLst/>
                        </a:rPr>
                        <a:t>CO</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3.592</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0.0428</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1812120741"/>
                  </a:ext>
                </a:extLst>
              </a:tr>
              <a:tr h="603203">
                <a:tc>
                  <a:txBody>
                    <a:bodyPr/>
                    <a:lstStyle/>
                    <a:p>
                      <a:pPr marR="312420" algn="ctr">
                        <a:spcBef>
                          <a:spcPts val="35"/>
                        </a:spcBef>
                        <a:spcAft>
                          <a:spcPts val="0"/>
                        </a:spcAft>
                      </a:pPr>
                      <a:r>
                        <a:rPr lang="en-US" sz="2000" dirty="0">
                          <a:effectLst/>
                        </a:rPr>
                        <a:t>NH</a:t>
                      </a:r>
                      <a:r>
                        <a:rPr lang="en-US" sz="2000" baseline="-25000" dirty="0">
                          <a:effectLst/>
                        </a:rPr>
                        <a:t>3</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35"/>
                        </a:spcBef>
                        <a:spcAft>
                          <a:spcPts val="0"/>
                        </a:spcAft>
                      </a:pPr>
                      <a:r>
                        <a:rPr lang="en-US" sz="2400" dirty="0">
                          <a:effectLst/>
                        </a:rPr>
                        <a:t>4.170</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35"/>
                        </a:spcBef>
                        <a:spcAft>
                          <a:spcPts val="0"/>
                        </a:spcAft>
                      </a:pPr>
                      <a:r>
                        <a:rPr lang="en-US" sz="2000" dirty="0">
                          <a:effectLst/>
                        </a:rPr>
                        <a:t>0.0371</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3735959710"/>
                  </a:ext>
                </a:extLst>
              </a:tr>
              <a:tr h="606986">
                <a:tc>
                  <a:txBody>
                    <a:bodyPr/>
                    <a:lstStyle/>
                    <a:p>
                      <a:pPr marR="352425" algn="ctr">
                        <a:spcBef>
                          <a:spcPts val="50"/>
                        </a:spcBef>
                        <a:spcAft>
                          <a:spcPts val="0"/>
                        </a:spcAft>
                      </a:pPr>
                      <a:r>
                        <a:rPr lang="en-US" sz="2000" dirty="0">
                          <a:effectLst/>
                        </a:rPr>
                        <a:t>Cl</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6.493</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0.0562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857472241"/>
                  </a:ext>
                </a:extLst>
              </a:tr>
              <a:tr h="580513">
                <a:tc>
                  <a:txBody>
                    <a:bodyPr/>
                    <a:lstStyle/>
                    <a:p>
                      <a:pPr marR="325120" algn="ctr">
                        <a:spcBef>
                          <a:spcPts val="50"/>
                        </a:spcBef>
                        <a:spcAft>
                          <a:spcPts val="0"/>
                        </a:spcAft>
                      </a:pPr>
                      <a:r>
                        <a:rPr lang="en-US" sz="2000" dirty="0">
                          <a:effectLst/>
                        </a:rPr>
                        <a:t>SO</a:t>
                      </a:r>
                      <a:r>
                        <a:rPr lang="en-US" sz="2000" baseline="-25000" dirty="0">
                          <a:effectLst/>
                        </a:rPr>
                        <a:t>2</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306705" marR="372110" algn="ctr">
                        <a:spcBef>
                          <a:spcPts val="50"/>
                        </a:spcBef>
                        <a:spcAft>
                          <a:spcPts val="0"/>
                        </a:spcAft>
                      </a:pPr>
                      <a:r>
                        <a:rPr lang="en-US" sz="2400" dirty="0">
                          <a:effectLst/>
                        </a:rPr>
                        <a:t>6.710</a:t>
                      </a:r>
                      <a:endParaRPr lang="en-IN" sz="24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solidFill>
                      <a:schemeClr val="tx2">
                        <a:lumMod val="25000"/>
                        <a:lumOff val="75000"/>
                      </a:schemeClr>
                    </a:solidFill>
                  </a:tcPr>
                </a:tc>
                <a:tc>
                  <a:txBody>
                    <a:bodyPr/>
                    <a:lstStyle/>
                    <a:p>
                      <a:pPr marL="367665" marR="323850" algn="ctr">
                        <a:spcBef>
                          <a:spcPts val="50"/>
                        </a:spcBef>
                        <a:spcAft>
                          <a:spcPts val="0"/>
                        </a:spcAft>
                      </a:pPr>
                      <a:r>
                        <a:rPr lang="en-US" sz="2000" dirty="0">
                          <a:effectLst/>
                        </a:rPr>
                        <a:t>0.0564</a:t>
                      </a:r>
                      <a:endParaRPr lang="en-IN" sz="20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2547787166"/>
                  </a:ext>
                </a:extLst>
              </a:tr>
            </a:tbl>
          </a:graphicData>
        </a:graphic>
      </p:graphicFrame>
      <p:sp>
        <p:nvSpPr>
          <p:cNvPr id="3" name="Rectangle 1"/>
          <p:cNvSpPr>
            <a:spLocks noChangeArrowheads="1"/>
          </p:cNvSpPr>
          <p:nvPr/>
        </p:nvSpPr>
        <p:spPr bwMode="auto">
          <a:xfrm>
            <a:off x="4487863" y="3205004"/>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547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2691" y="129309"/>
            <a:ext cx="9864436" cy="4924425"/>
          </a:xfrm>
          <a:prstGeom prst="rect">
            <a:avLst/>
          </a:prstGeom>
          <a:noFill/>
        </p:spPr>
        <p:txBody>
          <a:bodyPr wrap="square" rtlCol="0">
            <a:spAutoFit/>
          </a:bodyPr>
          <a:lstStyle/>
          <a:p>
            <a:pPr algn="ctr"/>
            <a:r>
              <a:rPr lang="en-US" sz="3200" b="1" dirty="0">
                <a:solidFill>
                  <a:schemeClr val="accent1"/>
                </a:solidFill>
              </a:rPr>
              <a:t>Andrews Isotherms of Carbon Dioxide</a:t>
            </a:r>
            <a:endParaRPr lang="en-IN" sz="3200" b="1" dirty="0">
              <a:solidFill>
                <a:schemeClr val="accent1"/>
              </a:solidFill>
            </a:endParaRPr>
          </a:p>
          <a:p>
            <a:endParaRPr lang="en-US" dirty="0" smtClean="0"/>
          </a:p>
          <a:p>
            <a:pPr marL="342900" indent="-342900">
              <a:buFont typeface="Wingdings" panose="05000000000000000000" pitchFamily="2" charset="2"/>
              <a:buChar char="v"/>
            </a:pPr>
            <a:r>
              <a:rPr lang="en-US" sz="2400" dirty="0"/>
              <a:t>The curves representing the variations of volume and pressure at constant temperature are called isotherms </a:t>
            </a:r>
            <a:r>
              <a:rPr lang="en-US" sz="2400" i="1" dirty="0"/>
              <a:t>(Greek, </a:t>
            </a:r>
            <a:r>
              <a:rPr lang="en-US" sz="2400" i="1" dirty="0" err="1"/>
              <a:t>iso</a:t>
            </a:r>
            <a:r>
              <a:rPr lang="en-US" sz="2400" i="1" dirty="0"/>
              <a:t> = equal; thermos = warm</a:t>
            </a:r>
            <a:r>
              <a:rPr lang="en-US" sz="2400" i="1" dirty="0" smtClean="0"/>
              <a:t>).</a:t>
            </a:r>
            <a:endParaRPr lang="en-US" sz="2400" dirty="0" smtClean="0"/>
          </a:p>
          <a:p>
            <a:r>
              <a:rPr lang="en-US" sz="2400" dirty="0"/>
              <a:t> </a:t>
            </a:r>
            <a:r>
              <a:rPr lang="en-US" sz="2400" dirty="0" smtClean="0"/>
              <a:t>     The </a:t>
            </a:r>
            <a:r>
              <a:rPr lang="en-US" sz="2400" dirty="0"/>
              <a:t>plot of P vs V at constant </a:t>
            </a:r>
            <a:r>
              <a:rPr lang="en-US" sz="2400" dirty="0" smtClean="0"/>
              <a:t>Temperature  </a:t>
            </a:r>
            <a:r>
              <a:rPr lang="en-US" sz="2400" dirty="0"/>
              <a:t>is called an isotherm. </a:t>
            </a:r>
          </a:p>
          <a:p>
            <a:pPr marL="342900" indent="-342900">
              <a:buFont typeface="Wingdings" panose="05000000000000000000" pitchFamily="2" charset="2"/>
              <a:buChar char="v"/>
            </a:pPr>
            <a:r>
              <a:rPr lang="en-US" sz="2400" dirty="0" smtClean="0"/>
              <a:t>Thomas </a:t>
            </a:r>
            <a:r>
              <a:rPr lang="en-US" sz="2400" dirty="0"/>
              <a:t>Andrews was the first to study the effect of pressure on the volume of carbon dioxide at different temperatures. </a:t>
            </a:r>
            <a:endParaRPr lang="en-US" sz="2400" dirty="0" smtClean="0"/>
          </a:p>
          <a:p>
            <a:pPr marL="342900" indent="-342900">
              <a:buFont typeface="Wingdings" panose="05000000000000000000" pitchFamily="2" charset="2"/>
              <a:buChar char="v"/>
            </a:pPr>
            <a:r>
              <a:rPr lang="en-US" sz="2400" dirty="0"/>
              <a:t>Andrews measured the volume of carbon dioxide at different pressures, at constant temperature of carbon dioxide. </a:t>
            </a:r>
            <a:endParaRPr lang="en-US" sz="2400" dirty="0" smtClean="0"/>
          </a:p>
          <a:p>
            <a:pPr marL="342900" indent="-342900">
              <a:buFont typeface="Wingdings" panose="05000000000000000000" pitchFamily="2" charset="2"/>
              <a:buChar char="v"/>
            </a:pPr>
            <a:r>
              <a:rPr lang="en-US" sz="2400" dirty="0"/>
              <a:t>A number of such isotherms were obtained at different </a:t>
            </a:r>
            <a:r>
              <a:rPr lang="en-US" sz="2400" dirty="0" smtClean="0"/>
              <a:t>temperatures.</a:t>
            </a:r>
            <a:endParaRPr lang="en-US" sz="2400" dirty="0"/>
          </a:p>
          <a:p>
            <a:endParaRPr lang="en-US" sz="2400" dirty="0"/>
          </a:p>
          <a:p>
            <a:pPr marL="342900" indent="-342900">
              <a:buFont typeface="Wingdings" panose="05000000000000000000" pitchFamily="2" charset="2"/>
              <a:buChar char="v"/>
            </a:pPr>
            <a:endParaRPr lang="en-US" sz="2400" dirty="0" smtClean="0"/>
          </a:p>
          <a:p>
            <a:endParaRPr lang="en-IN" sz="2400" dirty="0"/>
          </a:p>
        </p:txBody>
      </p:sp>
    </p:spTree>
    <p:extLst>
      <p:ext uri="{BB962C8B-B14F-4D97-AF65-F5344CB8AC3E}">
        <p14:creationId xmlns:p14="http://schemas.microsoft.com/office/powerpoint/2010/main" val="740910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20.jpeg"/>
          <p:cNvPicPr/>
          <p:nvPr/>
        </p:nvPicPr>
        <p:blipFill>
          <a:blip r:embed="rId2" cstate="print">
            <a:clrChange>
              <a:clrFrom>
                <a:srgbClr val="FFFFD9"/>
              </a:clrFrom>
              <a:clrTo>
                <a:srgbClr val="FFFFD9">
                  <a:alpha val="0"/>
                </a:srgbClr>
              </a:clrTo>
            </a:clrChange>
          </a:blip>
          <a:stretch>
            <a:fillRect/>
          </a:stretch>
        </p:blipFill>
        <p:spPr>
          <a:xfrm>
            <a:off x="2466109" y="1"/>
            <a:ext cx="7961746" cy="6964218"/>
          </a:xfrm>
          <a:prstGeom prst="rect">
            <a:avLst/>
          </a:prstGeom>
        </p:spPr>
      </p:pic>
    </p:spTree>
    <p:extLst>
      <p:ext uri="{BB962C8B-B14F-4D97-AF65-F5344CB8AC3E}">
        <p14:creationId xmlns:p14="http://schemas.microsoft.com/office/powerpoint/2010/main" val="3906908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509" y="129309"/>
            <a:ext cx="10215418" cy="6740307"/>
          </a:xfrm>
          <a:prstGeom prst="rect">
            <a:avLst/>
          </a:prstGeom>
          <a:noFill/>
        </p:spPr>
        <p:txBody>
          <a:bodyPr wrap="square" rtlCol="0">
            <a:spAutoFit/>
          </a:bodyPr>
          <a:lstStyle/>
          <a:p>
            <a:pPr marL="342900" indent="-342900">
              <a:buFont typeface="Wingdings" panose="05000000000000000000" pitchFamily="2" charset="2"/>
              <a:buChar char="v"/>
            </a:pPr>
            <a:r>
              <a:rPr lang="en-US" sz="2400" dirty="0"/>
              <a:t>At the temperature of 13.1</a:t>
            </a:r>
            <a:r>
              <a:rPr lang="en-US" sz="2400" baseline="30000" dirty="0"/>
              <a:t>o</a:t>
            </a:r>
            <a:r>
              <a:rPr lang="en-US" sz="2400" dirty="0"/>
              <a:t>C at low pressure, carbon dioxide exists as a gas as shown at the point A</a:t>
            </a:r>
            <a:r>
              <a:rPr lang="en-US" sz="2400" dirty="0" smtClean="0"/>
              <a:t>.</a:t>
            </a:r>
          </a:p>
          <a:p>
            <a:pPr marL="342900" indent="-342900">
              <a:buFont typeface="Wingdings" panose="05000000000000000000" pitchFamily="2" charset="2"/>
              <a:buChar char="v"/>
            </a:pPr>
            <a:r>
              <a:rPr lang="en-US" sz="2400" dirty="0" smtClean="0"/>
              <a:t>As </a:t>
            </a:r>
            <a:r>
              <a:rPr lang="en-US" sz="2400" dirty="0"/>
              <a:t>the pressure is increased, the volume of the gas decreases along the curve AB</a:t>
            </a:r>
            <a:r>
              <a:rPr lang="en-US" sz="2400" dirty="0" smtClean="0"/>
              <a:t>.</a:t>
            </a:r>
          </a:p>
          <a:p>
            <a:pPr marL="342900" indent="-342900">
              <a:buFont typeface="Wingdings" panose="05000000000000000000" pitchFamily="2" charset="2"/>
              <a:buChar char="v"/>
            </a:pPr>
            <a:r>
              <a:rPr lang="en-US" sz="2400" dirty="0" smtClean="0"/>
              <a:t>At </a:t>
            </a:r>
            <a:r>
              <a:rPr lang="en-US" sz="2400" dirty="0"/>
              <a:t>the point B, the liquefaction of the gas starts. Hence the volume decreases rapidly along BC because the liquid has much less volume than the gas. </a:t>
            </a:r>
            <a:endParaRPr lang="en-US" sz="2400" dirty="0" smtClean="0"/>
          </a:p>
          <a:p>
            <a:pPr marL="342900" indent="-342900">
              <a:buFont typeface="Wingdings" panose="05000000000000000000" pitchFamily="2" charset="2"/>
              <a:buChar char="v"/>
            </a:pPr>
            <a:r>
              <a:rPr lang="en-US" sz="2400" dirty="0" smtClean="0"/>
              <a:t>At </a:t>
            </a:r>
            <a:r>
              <a:rPr lang="en-US" sz="2400" dirty="0"/>
              <a:t>the point C, the liquefaction is complete. Now the increase of pressure has very little effect upon the volume because liquids are hardly compressible. Hence a steep curve CD is obtained. </a:t>
            </a:r>
            <a:endParaRPr lang="en-US" sz="2400" dirty="0" smtClean="0"/>
          </a:p>
          <a:p>
            <a:pPr marL="342900" indent="-342900">
              <a:buFont typeface="Wingdings" panose="05000000000000000000" pitchFamily="2" charset="2"/>
              <a:buChar char="v"/>
            </a:pPr>
            <a:r>
              <a:rPr lang="en-US" sz="2400" dirty="0" smtClean="0"/>
              <a:t>Thus</a:t>
            </a:r>
            <a:r>
              <a:rPr lang="en-US" sz="2400" dirty="0"/>
              <a:t>, along the portion AB, </a:t>
            </a:r>
            <a:r>
              <a:rPr lang="en-US" sz="2400" dirty="0" smtClean="0"/>
              <a:t>carbon </a:t>
            </a:r>
            <a:r>
              <a:rPr lang="en-US" sz="2400" dirty="0"/>
              <a:t>dioxide exists only as gas. </a:t>
            </a:r>
            <a:endParaRPr lang="en-US" sz="2400" dirty="0" smtClean="0"/>
          </a:p>
          <a:p>
            <a:pPr marL="342900" indent="-342900">
              <a:buFont typeface="Wingdings" panose="05000000000000000000" pitchFamily="2" charset="2"/>
              <a:buChar char="v"/>
            </a:pPr>
            <a:r>
              <a:rPr lang="en-US" sz="2400" dirty="0" smtClean="0"/>
              <a:t>Along </a:t>
            </a:r>
            <a:r>
              <a:rPr lang="en-US" sz="2400" dirty="0"/>
              <a:t>the portion BC, the liquid and the vapour are in equilibrium with each other. </a:t>
            </a:r>
            <a:endParaRPr lang="en-US" sz="2400" dirty="0" smtClean="0"/>
          </a:p>
          <a:p>
            <a:pPr marL="342900" indent="-342900">
              <a:buFont typeface="Wingdings" panose="05000000000000000000" pitchFamily="2" charset="2"/>
              <a:buChar char="v"/>
            </a:pPr>
            <a:r>
              <a:rPr lang="en-US" sz="2400" dirty="0" smtClean="0"/>
              <a:t>Along </a:t>
            </a:r>
            <a:r>
              <a:rPr lang="en-US" sz="2400" dirty="0"/>
              <a:t>CD, carbon dioxide exists only as liquid</a:t>
            </a:r>
            <a:r>
              <a:rPr lang="en-US" sz="2400" dirty="0" smtClean="0"/>
              <a:t>.</a:t>
            </a:r>
          </a:p>
          <a:p>
            <a:pPr marL="342900" indent="-342900">
              <a:buFont typeface="Wingdings" panose="05000000000000000000" pitchFamily="2" charset="2"/>
              <a:buChar char="v"/>
            </a:pPr>
            <a:r>
              <a:rPr lang="en-US" sz="2400" dirty="0"/>
              <a:t>The isotherm EFGH at 21.5°C is similar to that at 13.1°C </a:t>
            </a:r>
            <a:r>
              <a:rPr lang="en-US" sz="2400" dirty="0" smtClean="0"/>
              <a:t>except </a:t>
            </a:r>
            <a:r>
              <a:rPr lang="en-US" sz="2400" dirty="0"/>
              <a:t>that the horizontal portion over which the liquefaction occurs </a:t>
            </a:r>
            <a:r>
              <a:rPr lang="en-US" sz="2400" dirty="0" smtClean="0"/>
              <a:t>is shorter</a:t>
            </a:r>
            <a:r>
              <a:rPr lang="en-US" sz="2400" dirty="0"/>
              <a:t>. In fact, as the temperature is raised this portion becomes smaller and smaller and finally at 31.1°C, it is reduced only to a point</a:t>
            </a:r>
            <a:r>
              <a:rPr lang="en-US" sz="2400" dirty="0" smtClean="0"/>
              <a:t>.</a:t>
            </a:r>
          </a:p>
          <a:p>
            <a:endParaRPr lang="en-IN" sz="2400" dirty="0"/>
          </a:p>
        </p:txBody>
      </p:sp>
    </p:spTree>
    <p:extLst>
      <p:ext uri="{BB962C8B-B14F-4D97-AF65-F5344CB8AC3E}">
        <p14:creationId xmlns:p14="http://schemas.microsoft.com/office/powerpoint/2010/main" val="2005708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1018" y="101600"/>
            <a:ext cx="10437091" cy="6032421"/>
          </a:xfrm>
          <a:prstGeom prst="rect">
            <a:avLst/>
          </a:prstGeom>
          <a:noFill/>
        </p:spPr>
        <p:txBody>
          <a:bodyPr wrap="square" rtlCol="0">
            <a:spAutoFit/>
          </a:bodyPr>
          <a:lstStyle/>
          <a:p>
            <a:pPr lvl="2"/>
            <a:r>
              <a:rPr lang="en-US" b="1" dirty="0" smtClean="0"/>
              <a:t>			</a:t>
            </a:r>
            <a:r>
              <a:rPr lang="en-US" sz="3200" b="1" dirty="0" smtClean="0">
                <a:solidFill>
                  <a:schemeClr val="accent1"/>
                </a:solidFill>
              </a:rPr>
              <a:t>Continuity </a:t>
            </a:r>
            <a:r>
              <a:rPr lang="en-US" sz="3200" b="1" dirty="0">
                <a:solidFill>
                  <a:schemeClr val="accent1"/>
                </a:solidFill>
              </a:rPr>
              <a:t>of State</a:t>
            </a:r>
            <a:endParaRPr lang="en-IN" sz="3200" b="1" dirty="0">
              <a:solidFill>
                <a:schemeClr val="accent1"/>
              </a:solidFill>
            </a:endParaRPr>
          </a:p>
          <a:p>
            <a:pPr marL="342900" indent="-342900">
              <a:buFont typeface="Wingdings" panose="05000000000000000000" pitchFamily="2" charset="2"/>
              <a:buChar char="v"/>
            </a:pPr>
            <a:r>
              <a:rPr lang="en-US" sz="2400" dirty="0"/>
              <a:t>Intermixing of gaseous state into the liquid state and vice versa is known as ‘Continuity of State’.</a:t>
            </a:r>
            <a:endParaRPr lang="en-IN" sz="2400" dirty="0"/>
          </a:p>
          <a:p>
            <a:pPr marL="342900" indent="-342900">
              <a:buFont typeface="Wingdings" panose="05000000000000000000" pitchFamily="2" charset="2"/>
              <a:buChar char="v"/>
            </a:pPr>
            <a:r>
              <a:rPr lang="en-US" sz="2400" dirty="0"/>
              <a:t>If the ends of the horizontal portions of the different isotherms are joined together a parabolic curve (shown by dotted lines in </a:t>
            </a:r>
            <a:r>
              <a:rPr lang="en-US" sz="2400" dirty="0" smtClean="0"/>
              <a:t>Figure) </a:t>
            </a:r>
            <a:r>
              <a:rPr lang="en-US" sz="2400" dirty="0"/>
              <a:t>is obtained. </a:t>
            </a:r>
            <a:endParaRPr lang="en-US" sz="2400" dirty="0" smtClean="0"/>
          </a:p>
          <a:p>
            <a:pPr marL="342900" indent="-342900">
              <a:buFont typeface="Wingdings" panose="05000000000000000000" pitchFamily="2" charset="2"/>
              <a:buChar char="v"/>
            </a:pPr>
            <a:r>
              <a:rPr lang="en-US" sz="2400" dirty="0" smtClean="0"/>
              <a:t>The </a:t>
            </a:r>
            <a:r>
              <a:rPr lang="en-US" sz="2400" dirty="0"/>
              <a:t>peak of this parabola represents the critical point. Within the parabola the liquid and the vapour exist together in </a:t>
            </a:r>
            <a:r>
              <a:rPr lang="en-US" sz="2400" dirty="0" smtClean="0"/>
              <a:t>equilibrium.</a:t>
            </a:r>
          </a:p>
          <a:p>
            <a:pPr marL="342900" indent="-342900">
              <a:buFont typeface="Wingdings" panose="05000000000000000000" pitchFamily="2" charset="2"/>
              <a:buChar char="v"/>
            </a:pPr>
            <a:r>
              <a:rPr lang="en-US" sz="2400" dirty="0"/>
              <a:t>Outside the parabola, the substance exists only as a gaseous under the conditions represented on the right side and only as liquid under the conditions represented on the left side. </a:t>
            </a:r>
            <a:endParaRPr lang="en-US" sz="2400" dirty="0" smtClean="0"/>
          </a:p>
          <a:p>
            <a:pPr marL="342900" indent="-342900">
              <a:buFont typeface="Wingdings" panose="05000000000000000000" pitchFamily="2" charset="2"/>
              <a:buChar char="v"/>
            </a:pPr>
            <a:r>
              <a:rPr lang="en-US" sz="2400" dirty="0" smtClean="0"/>
              <a:t>A </a:t>
            </a:r>
            <a:r>
              <a:rPr lang="en-US" sz="2400" dirty="0"/>
              <a:t>careful reveal that below the critical temperature it is possible to change a substance from gaseous state to liquid state without having both the phases present together at any stage. </a:t>
            </a:r>
            <a:endParaRPr lang="en-US" sz="2400" dirty="0" smtClean="0"/>
          </a:p>
          <a:p>
            <a:pPr marL="342900" indent="-342900">
              <a:buFont typeface="Wingdings" panose="05000000000000000000" pitchFamily="2" charset="2"/>
              <a:buChar char="v"/>
            </a:pPr>
            <a:r>
              <a:rPr lang="en-US" sz="2400" dirty="0" smtClean="0"/>
              <a:t>The </a:t>
            </a:r>
            <a:r>
              <a:rPr lang="en-US" sz="2400" dirty="0"/>
              <a:t>change of state from gaseous </a:t>
            </a:r>
            <a:r>
              <a:rPr lang="en-US" sz="2400" dirty="0" smtClean="0"/>
              <a:t>to liquid </a:t>
            </a:r>
            <a:r>
              <a:rPr lang="en-US" sz="2400" dirty="0"/>
              <a:t>state is continuous. Thus it is referred to as the </a:t>
            </a:r>
            <a:r>
              <a:rPr lang="en-US" sz="2400" dirty="0">
                <a:solidFill>
                  <a:schemeClr val="accent1"/>
                </a:solidFill>
              </a:rPr>
              <a:t>continuity of state</a:t>
            </a:r>
            <a:r>
              <a:rPr lang="en-US" sz="2400" dirty="0"/>
              <a:t>.</a:t>
            </a:r>
            <a:endParaRPr lang="en-IN" sz="2400" dirty="0" smtClean="0"/>
          </a:p>
          <a:p>
            <a:endParaRPr lang="en-IN" dirty="0"/>
          </a:p>
        </p:txBody>
      </p:sp>
    </p:spTree>
    <p:extLst>
      <p:ext uri="{BB962C8B-B14F-4D97-AF65-F5344CB8AC3E}">
        <p14:creationId xmlns:p14="http://schemas.microsoft.com/office/powerpoint/2010/main" val="2693184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8036" y="692727"/>
            <a:ext cx="9809019" cy="6494085"/>
          </a:xfrm>
          <a:prstGeom prst="rect">
            <a:avLst/>
          </a:prstGeom>
          <a:noFill/>
        </p:spPr>
        <p:txBody>
          <a:bodyPr wrap="square" rtlCol="0">
            <a:spAutoFit/>
          </a:bodyPr>
          <a:lstStyle/>
          <a:p>
            <a:pPr lvl="2"/>
            <a:r>
              <a:rPr lang="en-US" b="1" dirty="0" smtClean="0"/>
              <a:t>                                                </a:t>
            </a:r>
            <a:r>
              <a:rPr lang="en-US" sz="3200" b="1" dirty="0" smtClean="0">
                <a:solidFill>
                  <a:schemeClr val="accent1"/>
                </a:solidFill>
              </a:rPr>
              <a:t>Critical </a:t>
            </a:r>
            <a:r>
              <a:rPr lang="en-US" sz="3200" b="1" dirty="0">
                <a:solidFill>
                  <a:schemeClr val="accent1"/>
                </a:solidFill>
              </a:rPr>
              <a:t>Phenomena</a:t>
            </a:r>
            <a:endParaRPr lang="en-IN" sz="3200" dirty="0">
              <a:solidFill>
                <a:schemeClr val="accent1"/>
              </a:solidFill>
            </a:endParaRPr>
          </a:p>
          <a:p>
            <a:pPr marL="342900" indent="-342900">
              <a:buFont typeface="Wingdings" panose="05000000000000000000" pitchFamily="2" charset="2"/>
              <a:buChar char="v"/>
            </a:pPr>
            <a:r>
              <a:rPr lang="en-US" sz="2400" dirty="0"/>
              <a:t>The term critical phenomenon refers to the peculiar behaviour of a substance when it is at or near the point of a continuous phase transition (critical point). </a:t>
            </a:r>
            <a:endParaRPr lang="en-US" sz="2400" dirty="0" smtClean="0"/>
          </a:p>
          <a:p>
            <a:pPr marL="342900" indent="-342900">
              <a:buFont typeface="Wingdings" panose="05000000000000000000" pitchFamily="2" charset="2"/>
              <a:buChar char="v"/>
            </a:pPr>
            <a:r>
              <a:rPr lang="en-US" sz="2400" dirty="0" smtClean="0">
                <a:solidFill>
                  <a:schemeClr val="accent1"/>
                </a:solidFill>
              </a:rPr>
              <a:t>The </a:t>
            </a:r>
            <a:r>
              <a:rPr lang="en-US" sz="2400" dirty="0">
                <a:solidFill>
                  <a:schemeClr val="accent1"/>
                </a:solidFill>
              </a:rPr>
              <a:t>specific temperature </a:t>
            </a:r>
            <a:r>
              <a:rPr lang="en-US" sz="2400" dirty="0" smtClean="0">
                <a:solidFill>
                  <a:schemeClr val="accent1"/>
                </a:solidFill>
              </a:rPr>
              <a:t>above which, </a:t>
            </a:r>
            <a:r>
              <a:rPr lang="en-US" sz="2400" dirty="0">
                <a:solidFill>
                  <a:schemeClr val="accent1"/>
                </a:solidFill>
              </a:rPr>
              <a:t>a gas cannot be converted into liquid whatever high pressure is applied on the gas.</a:t>
            </a:r>
          </a:p>
          <a:p>
            <a:r>
              <a:rPr lang="en-US" sz="2400" dirty="0" smtClean="0">
                <a:solidFill>
                  <a:schemeClr val="accent1"/>
                </a:solidFill>
              </a:rPr>
              <a:t>      This </a:t>
            </a:r>
            <a:r>
              <a:rPr lang="en-US" sz="2400" dirty="0">
                <a:solidFill>
                  <a:schemeClr val="accent1"/>
                </a:solidFill>
              </a:rPr>
              <a:t>temperature is called </a:t>
            </a:r>
            <a:r>
              <a:rPr lang="en-US" sz="2400" dirty="0" smtClean="0">
                <a:solidFill>
                  <a:schemeClr val="accent1"/>
                </a:solidFill>
              </a:rPr>
              <a:t>“critical </a:t>
            </a:r>
            <a:r>
              <a:rPr lang="en-US" sz="2400" dirty="0">
                <a:solidFill>
                  <a:schemeClr val="accent1"/>
                </a:solidFill>
              </a:rPr>
              <a:t>temperature (Tc</a:t>
            </a:r>
            <a:r>
              <a:rPr lang="en-US" sz="2400" dirty="0" smtClean="0">
                <a:solidFill>
                  <a:schemeClr val="accent1"/>
                </a:solidFill>
              </a:rPr>
              <a:t>)” </a:t>
            </a:r>
            <a:r>
              <a:rPr lang="en-US" sz="2400" dirty="0">
                <a:solidFill>
                  <a:schemeClr val="accent1"/>
                </a:solidFill>
              </a:rPr>
              <a:t>and the temperature </a:t>
            </a:r>
            <a:r>
              <a:rPr lang="en-US" sz="2400" dirty="0" smtClean="0">
                <a:solidFill>
                  <a:schemeClr val="accent1"/>
                </a:solidFill>
              </a:rPr>
              <a:t>      above </a:t>
            </a:r>
            <a:r>
              <a:rPr lang="en-US" sz="2400" dirty="0">
                <a:solidFill>
                  <a:schemeClr val="accent1"/>
                </a:solidFill>
              </a:rPr>
              <a:t>which the gas cannot be converted into liquid even by </a:t>
            </a:r>
            <a:r>
              <a:rPr lang="en-US" sz="2400" dirty="0" smtClean="0">
                <a:solidFill>
                  <a:schemeClr val="accent1"/>
                </a:solidFill>
              </a:rPr>
              <a:t>application of  high </a:t>
            </a:r>
            <a:r>
              <a:rPr lang="en-US" sz="2400" dirty="0">
                <a:solidFill>
                  <a:schemeClr val="accent1"/>
                </a:solidFill>
              </a:rPr>
              <a:t>pressure. </a:t>
            </a:r>
            <a:endParaRPr lang="en-US" sz="2400" dirty="0" smtClean="0">
              <a:solidFill>
                <a:schemeClr val="accent1"/>
              </a:solidFill>
            </a:endParaRPr>
          </a:p>
          <a:p>
            <a:pPr marL="342900" indent="-342900">
              <a:buFont typeface="Wingdings" panose="05000000000000000000" pitchFamily="2" charset="2"/>
              <a:buChar char="v"/>
            </a:pPr>
            <a:r>
              <a:rPr lang="en-US" sz="2400" dirty="0" smtClean="0"/>
              <a:t>This  </a:t>
            </a:r>
            <a:r>
              <a:rPr lang="en-US" sz="2400" dirty="0"/>
              <a:t>critical </a:t>
            </a:r>
            <a:r>
              <a:rPr lang="en-US" sz="2400" dirty="0" smtClean="0"/>
              <a:t>temperature </a:t>
            </a:r>
            <a:r>
              <a:rPr lang="en-US" sz="2400" dirty="0"/>
              <a:t>(Tc) and is a characteristic property of a gas. </a:t>
            </a:r>
            <a:endParaRPr lang="en-US" sz="2400" dirty="0" smtClean="0"/>
          </a:p>
          <a:p>
            <a:pPr marL="342900" indent="-342900">
              <a:buFont typeface="Wingdings" panose="05000000000000000000" pitchFamily="2" charset="2"/>
              <a:buChar char="v"/>
            </a:pPr>
            <a:r>
              <a:rPr lang="en-US" sz="2400" dirty="0">
                <a:solidFill>
                  <a:schemeClr val="accent6"/>
                </a:solidFill>
              </a:rPr>
              <a:t>The minimum pressure required to convert gas into liquid at this critical temperature is called </a:t>
            </a:r>
            <a:r>
              <a:rPr lang="en-US" sz="2400" dirty="0" smtClean="0">
                <a:solidFill>
                  <a:schemeClr val="accent6"/>
                </a:solidFill>
              </a:rPr>
              <a:t>“critical </a:t>
            </a:r>
            <a:r>
              <a:rPr lang="en-US" sz="2400" dirty="0">
                <a:solidFill>
                  <a:schemeClr val="accent6"/>
                </a:solidFill>
              </a:rPr>
              <a:t>pressure (Pc</a:t>
            </a:r>
            <a:r>
              <a:rPr lang="en-US" sz="2400" dirty="0" smtClean="0">
                <a:solidFill>
                  <a:schemeClr val="accent6"/>
                </a:solidFill>
              </a:rPr>
              <a:t>)”.</a:t>
            </a:r>
          </a:p>
          <a:p>
            <a:pPr marL="342900" indent="-342900">
              <a:buFont typeface="Wingdings" panose="05000000000000000000" pitchFamily="2" charset="2"/>
              <a:buChar char="v"/>
            </a:pPr>
            <a:r>
              <a:rPr lang="en-US" sz="2400" dirty="0" smtClean="0">
                <a:solidFill>
                  <a:schemeClr val="accent5"/>
                </a:solidFill>
              </a:rPr>
              <a:t>The </a:t>
            </a:r>
            <a:r>
              <a:rPr lang="en-US" sz="2400" dirty="0">
                <a:solidFill>
                  <a:schemeClr val="accent5"/>
                </a:solidFill>
              </a:rPr>
              <a:t>volume occupied by 1 mole of gas at critical temperature (Tc) and critical </a:t>
            </a:r>
            <a:r>
              <a:rPr lang="en-US" sz="2400" dirty="0" smtClean="0">
                <a:solidFill>
                  <a:schemeClr val="accent5"/>
                </a:solidFill>
              </a:rPr>
              <a:t>pressure </a:t>
            </a:r>
            <a:r>
              <a:rPr lang="en-US" sz="2400" dirty="0">
                <a:solidFill>
                  <a:schemeClr val="accent5"/>
                </a:solidFill>
              </a:rPr>
              <a:t>(Pc) is called </a:t>
            </a:r>
            <a:r>
              <a:rPr lang="en-US" sz="2400" dirty="0" smtClean="0">
                <a:solidFill>
                  <a:schemeClr val="accent5"/>
                </a:solidFill>
              </a:rPr>
              <a:t>“critical </a:t>
            </a:r>
            <a:r>
              <a:rPr lang="en-US" sz="2400" dirty="0">
                <a:solidFill>
                  <a:schemeClr val="accent5"/>
                </a:solidFill>
              </a:rPr>
              <a:t>volume (Vc</a:t>
            </a:r>
            <a:r>
              <a:rPr lang="en-US" sz="2400" dirty="0" smtClean="0">
                <a:solidFill>
                  <a:schemeClr val="accent5"/>
                </a:solidFill>
              </a:rPr>
              <a:t>)”</a:t>
            </a:r>
          </a:p>
          <a:p>
            <a:pPr marL="342900" indent="-342900">
              <a:buFont typeface="Wingdings" panose="05000000000000000000" pitchFamily="2" charset="2"/>
              <a:buChar char="v"/>
            </a:pPr>
            <a:r>
              <a:rPr lang="en-US" sz="2400" dirty="0" smtClean="0"/>
              <a:t>Therefore</a:t>
            </a:r>
            <a:r>
              <a:rPr lang="en-US" sz="2400" dirty="0"/>
              <a:t>, every gas will have Tc, Pc and Vc. </a:t>
            </a:r>
            <a:endParaRPr lang="en-US" sz="2400" dirty="0" smtClean="0"/>
          </a:p>
          <a:p>
            <a:r>
              <a:rPr lang="en-US" sz="2400" dirty="0" smtClean="0"/>
              <a:t>   Example:</a:t>
            </a:r>
            <a:endParaRPr lang="en-US" sz="2400" dirty="0"/>
          </a:p>
          <a:p>
            <a:r>
              <a:rPr lang="en-US" sz="2400" dirty="0" smtClean="0"/>
              <a:t> </a:t>
            </a:r>
          </a:p>
        </p:txBody>
      </p:sp>
      <p:graphicFrame>
        <p:nvGraphicFramePr>
          <p:cNvPr id="3" name="Table 2"/>
          <p:cNvGraphicFramePr>
            <a:graphicFrameLocks noGrp="1"/>
          </p:cNvGraphicFramePr>
          <p:nvPr>
            <p:extLst>
              <p:ext uri="{D42A27DB-BD31-4B8C-83A1-F6EECF244321}">
                <p14:modId xmlns:p14="http://schemas.microsoft.com/office/powerpoint/2010/main" val="2450567115"/>
              </p:ext>
            </p:extLst>
          </p:nvPr>
        </p:nvGraphicFramePr>
        <p:xfrm>
          <a:off x="4843621" y="6363854"/>
          <a:ext cx="3300095" cy="494145"/>
        </p:xfrm>
        <a:graphic>
          <a:graphicData uri="http://schemas.openxmlformats.org/drawingml/2006/table">
            <a:tbl>
              <a:tblPr firstRow="1" firstCol="1" lastRow="1" lastCol="1" bandRow="1" bandCol="1">
                <a:tableStyleId>{5C22544A-7EE6-4342-B048-85BDC9FD1C3A}</a:tableStyleId>
              </a:tblPr>
              <a:tblGrid>
                <a:gridCol w="1096010">
                  <a:extLst>
                    <a:ext uri="{9D8B030D-6E8A-4147-A177-3AD203B41FA5}">
                      <a16:colId xmlns:a16="http://schemas.microsoft.com/office/drawing/2014/main" val="1011520894"/>
                    </a:ext>
                  </a:extLst>
                </a:gridCol>
                <a:gridCol w="728345">
                  <a:extLst>
                    <a:ext uri="{9D8B030D-6E8A-4147-A177-3AD203B41FA5}">
                      <a16:colId xmlns:a16="http://schemas.microsoft.com/office/drawing/2014/main" val="622560234"/>
                    </a:ext>
                  </a:extLst>
                </a:gridCol>
                <a:gridCol w="723900">
                  <a:extLst>
                    <a:ext uri="{9D8B030D-6E8A-4147-A177-3AD203B41FA5}">
                      <a16:colId xmlns:a16="http://schemas.microsoft.com/office/drawing/2014/main" val="325288239"/>
                    </a:ext>
                  </a:extLst>
                </a:gridCol>
                <a:gridCol w="751840">
                  <a:extLst>
                    <a:ext uri="{9D8B030D-6E8A-4147-A177-3AD203B41FA5}">
                      <a16:colId xmlns:a16="http://schemas.microsoft.com/office/drawing/2014/main" val="1693115550"/>
                    </a:ext>
                  </a:extLst>
                </a:gridCol>
              </a:tblGrid>
              <a:tr h="494145">
                <a:tc>
                  <a:txBody>
                    <a:bodyPr/>
                    <a:lstStyle/>
                    <a:p>
                      <a:pPr marL="1093470">
                        <a:lnSpc>
                          <a:spcPts val="100"/>
                        </a:lnSpc>
                        <a:spcAft>
                          <a:spcPts val="0"/>
                        </a:spcAft>
                      </a:pPr>
                      <a:endParaRPr lang="en-US" sz="100" dirty="0">
                        <a:effectLst/>
                      </a:endParaRPr>
                    </a:p>
                    <a:p>
                      <a:pPr marL="401955" marR="395605" algn="ctr">
                        <a:spcAft>
                          <a:spcPts val="0"/>
                        </a:spcAft>
                      </a:pPr>
                      <a:r>
                        <a:rPr lang="en-US" sz="1200" dirty="0">
                          <a:effectLst/>
                        </a:rPr>
                        <a:t>CO</a:t>
                      </a:r>
                      <a:r>
                        <a:rPr lang="en-US" sz="1200" baseline="-25000" dirty="0">
                          <a:effectLst/>
                        </a:rPr>
                        <a:t>2</a:t>
                      </a:r>
                      <a:endParaRPr lang="en-IN" sz="11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179705" marR="179705" algn="ctr">
                        <a:spcBef>
                          <a:spcPts val="45"/>
                        </a:spcBef>
                        <a:spcAft>
                          <a:spcPts val="0"/>
                        </a:spcAft>
                      </a:pPr>
                      <a:r>
                        <a:rPr lang="en-US" sz="1200" dirty="0" smtClean="0">
                          <a:effectLst/>
                        </a:rPr>
                        <a:t>304.3 K</a:t>
                      </a:r>
                      <a:endParaRPr lang="en-IN" sz="11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2540">
                        <a:lnSpc>
                          <a:spcPts val="100"/>
                        </a:lnSpc>
                        <a:spcAft>
                          <a:spcPts val="0"/>
                        </a:spcAft>
                      </a:pPr>
                      <a:endParaRPr lang="en-US" sz="100" dirty="0">
                        <a:effectLst/>
                      </a:endParaRPr>
                    </a:p>
                    <a:p>
                      <a:pPr marL="234315">
                        <a:spcAft>
                          <a:spcPts val="0"/>
                        </a:spcAft>
                      </a:pPr>
                      <a:r>
                        <a:rPr lang="en-US" sz="1200" dirty="0" smtClean="0">
                          <a:effectLst/>
                        </a:rPr>
                        <a:t>72.9</a:t>
                      </a:r>
                    </a:p>
                    <a:p>
                      <a:pPr marL="234315">
                        <a:spcAft>
                          <a:spcPts val="0"/>
                        </a:spcAft>
                      </a:pPr>
                      <a:r>
                        <a:rPr lang="en-US" sz="1200" dirty="0" err="1" smtClean="0">
                          <a:effectLst/>
                          <a:latin typeface="Times New Roman" panose="02020603050405020304" pitchFamily="18" charset="0"/>
                          <a:ea typeface="Times New Roman" panose="02020603050405020304" pitchFamily="18" charset="0"/>
                          <a:cs typeface="Gautami" panose="020B0502040204020203" pitchFamily="34" charset="0"/>
                        </a:rPr>
                        <a:t>atm</a:t>
                      </a:r>
                      <a:endParaRPr lang="en-IN" sz="11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tc>
                  <a:txBody>
                    <a:bodyPr/>
                    <a:lstStyle/>
                    <a:p>
                      <a:pPr marL="15875">
                        <a:lnSpc>
                          <a:spcPts val="100"/>
                        </a:lnSpc>
                        <a:spcAft>
                          <a:spcPts val="0"/>
                        </a:spcAft>
                      </a:pPr>
                      <a:endParaRPr lang="en-US" sz="100" dirty="0">
                        <a:effectLst/>
                      </a:endParaRPr>
                    </a:p>
                    <a:p>
                      <a:pPr marL="157480" marR="146685" algn="ctr">
                        <a:spcAft>
                          <a:spcPts val="0"/>
                        </a:spcAft>
                      </a:pPr>
                      <a:r>
                        <a:rPr lang="en-US" sz="1200" dirty="0" smtClean="0">
                          <a:effectLst/>
                        </a:rPr>
                        <a:t>95.65</a:t>
                      </a:r>
                    </a:p>
                    <a:p>
                      <a:pPr marL="157480" marR="146685" algn="ctr">
                        <a:spcAft>
                          <a:spcPts val="0"/>
                        </a:spcAft>
                      </a:pPr>
                      <a:r>
                        <a:rPr lang="en-US" sz="1200" dirty="0" smtClean="0">
                          <a:effectLst/>
                          <a:latin typeface="Times New Roman" panose="02020603050405020304" pitchFamily="18" charset="0"/>
                          <a:ea typeface="Times New Roman" panose="02020603050405020304" pitchFamily="18" charset="0"/>
                          <a:cs typeface="Gautami" panose="020B0502040204020203" pitchFamily="34" charset="0"/>
                        </a:rPr>
                        <a:t>ml</a:t>
                      </a:r>
                      <a:endParaRPr lang="en-IN" sz="1100" dirty="0">
                        <a:effectLst/>
                        <a:latin typeface="Times New Roman" panose="02020603050405020304" pitchFamily="18" charset="0"/>
                        <a:ea typeface="Times New Roman" panose="02020603050405020304" pitchFamily="18" charset="0"/>
                        <a:cs typeface="Gautami" panose="020B0502040204020203" pitchFamily="34" charset="0"/>
                      </a:endParaRPr>
                    </a:p>
                  </a:txBody>
                  <a:tcPr marL="0" marR="0" marT="0" marB="0"/>
                </a:tc>
                <a:extLst>
                  <a:ext uri="{0D108BD9-81ED-4DB2-BD59-A6C34878D82A}">
                    <a16:rowId xmlns:a16="http://schemas.microsoft.com/office/drawing/2014/main" val="994675129"/>
                  </a:ext>
                </a:extLst>
              </a:tr>
            </a:tbl>
          </a:graphicData>
        </a:graphic>
      </p:graphicFrame>
      <p:grpSp>
        <p:nvGrpSpPr>
          <p:cNvPr id="4" name="Group 5"/>
          <p:cNvGrpSpPr>
            <a:grpSpLocks/>
          </p:cNvGrpSpPr>
          <p:nvPr/>
        </p:nvGrpSpPr>
        <p:grpSpPr bwMode="auto">
          <a:xfrm>
            <a:off x="4843463" y="4130675"/>
            <a:ext cx="3175" cy="9525"/>
            <a:chOff x="0" y="0"/>
            <a:chExt cx="5" cy="15"/>
          </a:xfrm>
        </p:grpSpPr>
        <p:sp>
          <p:nvSpPr>
            <p:cNvPr id="5" name="Line 6"/>
            <p:cNvSpPr>
              <a:spLocks noChangeShapeType="1"/>
            </p:cNvSpPr>
            <p:nvPr/>
          </p:nvSpPr>
          <p:spPr bwMode="auto">
            <a:xfrm>
              <a:off x="2" y="0"/>
              <a:ext cx="0" cy="14"/>
            </a:xfrm>
            <a:prstGeom prst="line">
              <a:avLst/>
            </a:prstGeom>
            <a:noFill/>
            <a:ln w="304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6" name="Group 3"/>
          <p:cNvGrpSpPr>
            <a:grpSpLocks/>
          </p:cNvGrpSpPr>
          <p:nvPr/>
        </p:nvGrpSpPr>
        <p:grpSpPr bwMode="auto">
          <a:xfrm>
            <a:off x="4843463" y="4130675"/>
            <a:ext cx="3175" cy="9525"/>
            <a:chOff x="0" y="0"/>
            <a:chExt cx="5" cy="15"/>
          </a:xfrm>
        </p:grpSpPr>
        <p:sp>
          <p:nvSpPr>
            <p:cNvPr id="7" name="Line 4"/>
            <p:cNvSpPr>
              <a:spLocks noChangeShapeType="1"/>
            </p:cNvSpPr>
            <p:nvPr/>
          </p:nvSpPr>
          <p:spPr bwMode="auto">
            <a:xfrm>
              <a:off x="2" y="0"/>
              <a:ext cx="0" cy="14"/>
            </a:xfrm>
            <a:prstGeom prst="line">
              <a:avLst/>
            </a:prstGeom>
            <a:noFill/>
            <a:ln w="304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grpSp>
        <p:nvGrpSpPr>
          <p:cNvPr id="8" name="Group 1"/>
          <p:cNvGrpSpPr>
            <a:grpSpLocks/>
          </p:cNvGrpSpPr>
          <p:nvPr/>
        </p:nvGrpSpPr>
        <p:grpSpPr bwMode="auto">
          <a:xfrm>
            <a:off x="4843463" y="4130675"/>
            <a:ext cx="3175" cy="9525"/>
            <a:chOff x="0" y="0"/>
            <a:chExt cx="5" cy="15"/>
          </a:xfrm>
        </p:grpSpPr>
        <p:sp>
          <p:nvSpPr>
            <p:cNvPr id="9" name="Line 2"/>
            <p:cNvSpPr>
              <a:spLocks noChangeShapeType="1"/>
            </p:cNvSpPr>
            <p:nvPr/>
          </p:nvSpPr>
          <p:spPr bwMode="auto">
            <a:xfrm>
              <a:off x="2" y="0"/>
              <a:ext cx="0" cy="14"/>
            </a:xfrm>
            <a:prstGeom prst="line">
              <a:avLst/>
            </a:prstGeom>
            <a:noFill/>
            <a:ln w="304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52480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00" y="1616364"/>
            <a:ext cx="7583055" cy="1754326"/>
          </a:xfrm>
          <a:prstGeom prst="rect">
            <a:avLst/>
          </a:prstGeom>
          <a:noFill/>
        </p:spPr>
        <p:txBody>
          <a:bodyPr wrap="square" rtlCol="0">
            <a:spAutoFit/>
          </a:bodyPr>
          <a:lstStyle/>
          <a:p>
            <a:pPr algn="ctr"/>
            <a:r>
              <a:rPr lang="te-IN" sz="5400" dirty="0" smtClean="0">
                <a:solidFill>
                  <a:schemeClr val="accent4">
                    <a:lumMod val="75000"/>
                  </a:schemeClr>
                </a:solidFill>
              </a:rPr>
              <a:t>ధర్మో రక్షతి రక్షితః</a:t>
            </a:r>
          </a:p>
          <a:p>
            <a:pPr algn="ctr"/>
            <a:r>
              <a:rPr lang="te-IN" sz="5400" dirty="0" smtClean="0">
                <a:solidFill>
                  <a:schemeClr val="accent5"/>
                </a:solidFill>
              </a:rPr>
              <a:t>సర్వేజనాః సుఖినో భవంతు. </a:t>
            </a:r>
            <a:endParaRPr lang="en-IN" sz="5400" dirty="0">
              <a:solidFill>
                <a:schemeClr val="accent5"/>
              </a:solidFill>
            </a:endParaRPr>
          </a:p>
        </p:txBody>
      </p:sp>
    </p:spTree>
    <p:extLst>
      <p:ext uri="{BB962C8B-B14F-4D97-AF65-F5344CB8AC3E}">
        <p14:creationId xmlns:p14="http://schemas.microsoft.com/office/powerpoint/2010/main" val="19225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CCCF-EA64-485F-931B-0766FB643FFF}"/>
              </a:ext>
            </a:extLst>
          </p:cNvPr>
          <p:cNvSpPr>
            <a:spLocks noGrp="1"/>
          </p:cNvSpPr>
          <p:nvPr>
            <p:ph type="title"/>
          </p:nvPr>
        </p:nvSpPr>
        <p:spPr>
          <a:xfrm>
            <a:off x="913774" y="79675"/>
            <a:ext cx="10364451" cy="1169462"/>
          </a:xfrm>
        </p:spPr>
        <p:txBody>
          <a:bodyPr/>
          <a:lstStyle/>
          <a:p>
            <a:pPr algn="ctr"/>
            <a:r>
              <a:rPr lang="en-IN" b="1" dirty="0" smtClean="0">
                <a:solidFill>
                  <a:schemeClr val="accent1"/>
                </a:solidFill>
              </a:rPr>
              <a:t>Gases</a:t>
            </a:r>
            <a:endParaRPr lang="en-IN" b="1" dirty="0">
              <a:solidFill>
                <a:schemeClr val="accent1"/>
              </a:solidFill>
            </a:endParaRPr>
          </a:p>
        </p:txBody>
      </p:sp>
      <p:sp>
        <p:nvSpPr>
          <p:cNvPr id="4" name="TextBox 3">
            <a:extLst>
              <a:ext uri="{FF2B5EF4-FFF2-40B4-BE49-F238E27FC236}">
                <a16:creationId xmlns:a16="http://schemas.microsoft.com/office/drawing/2014/main" id="{0A820F98-89BB-45D4-B7D6-60A455076858}"/>
              </a:ext>
            </a:extLst>
          </p:cNvPr>
          <p:cNvSpPr txBox="1"/>
          <p:nvPr/>
        </p:nvSpPr>
        <p:spPr>
          <a:xfrm>
            <a:off x="1838035" y="945169"/>
            <a:ext cx="9779743" cy="4154984"/>
          </a:xfrm>
          <a:prstGeom prst="rect">
            <a:avLst/>
          </a:prstGeom>
          <a:noFill/>
        </p:spPr>
        <p:txBody>
          <a:bodyPr wrap="square">
            <a:spAutoFit/>
          </a:bodyPr>
          <a:lstStyle/>
          <a:p>
            <a:pPr marL="342900" indent="-342900" algn="just">
              <a:buFont typeface="Wingdings" panose="05000000000000000000" pitchFamily="2" charset="2"/>
              <a:buChar char="Ø"/>
            </a:pPr>
            <a:r>
              <a:rPr lang="en-US" sz="2400" i="0" dirty="0">
                <a:effectLst/>
              </a:rPr>
              <a:t>In gases, particles are far apart from each other.</a:t>
            </a:r>
          </a:p>
          <a:p>
            <a:pPr marL="342900" indent="-342900" algn="just">
              <a:buFont typeface="Wingdings" panose="05000000000000000000" pitchFamily="2" charset="2"/>
              <a:buChar char="Ø"/>
            </a:pPr>
            <a:r>
              <a:rPr lang="en-US" sz="2400" i="0" dirty="0">
                <a:effectLst/>
              </a:rPr>
              <a:t>Force of attraction between the particles is negligible, and they can move freely.</a:t>
            </a:r>
          </a:p>
          <a:p>
            <a:pPr marL="342900" indent="-342900" algn="just">
              <a:buFont typeface="Wingdings" panose="05000000000000000000" pitchFamily="2" charset="2"/>
              <a:buChar char="Ø"/>
            </a:pPr>
            <a:r>
              <a:rPr lang="en-US" sz="2400" i="0" dirty="0">
                <a:effectLst/>
              </a:rPr>
              <a:t>Gases have neither a fixed volume nor a fixed shape.</a:t>
            </a:r>
          </a:p>
          <a:p>
            <a:pPr marL="342900" indent="-342900" algn="just">
              <a:buFont typeface="Wingdings" panose="05000000000000000000" pitchFamily="2" charset="2"/>
              <a:buChar char="Ø"/>
            </a:pPr>
            <a:r>
              <a:rPr lang="en-US" sz="2400" i="0" dirty="0">
                <a:effectLst/>
              </a:rPr>
              <a:t>The gaseous state has the highest compressibility as compared to solids and liquids.</a:t>
            </a:r>
          </a:p>
          <a:p>
            <a:pPr marL="342900" indent="-342900" algn="just">
              <a:buFont typeface="Wingdings" panose="05000000000000000000" pitchFamily="2" charset="2"/>
              <a:buChar char="Ø"/>
            </a:pPr>
            <a:r>
              <a:rPr lang="en-US" sz="2400" i="0" dirty="0">
                <a:effectLst/>
              </a:rPr>
              <a:t>The rate is diffusion is higher than solids and liquids.</a:t>
            </a:r>
          </a:p>
          <a:p>
            <a:pPr marL="342900" indent="-342900" algn="just">
              <a:buFont typeface="Wingdings" panose="05000000000000000000" pitchFamily="2" charset="2"/>
              <a:buChar char="Ø"/>
            </a:pPr>
            <a:r>
              <a:rPr lang="en-US" sz="2400" i="0" dirty="0">
                <a:effectLst/>
              </a:rPr>
              <a:t>The kinetic energy of particles is higher than in solids and liquids.</a:t>
            </a:r>
          </a:p>
          <a:p>
            <a:pPr marL="342900" indent="-342900" algn="just">
              <a:buFont typeface="Wingdings" panose="05000000000000000000" pitchFamily="2" charset="2"/>
              <a:buChar char="Ø"/>
            </a:pPr>
            <a:r>
              <a:rPr lang="en-US" sz="2400" i="0" dirty="0">
                <a:effectLst/>
              </a:rPr>
              <a:t>An example of gases: air, </a:t>
            </a:r>
            <a:r>
              <a:rPr lang="en-US" sz="2400" i="0" u="none" strike="noStrike" dirty="0">
                <a:effectLst/>
                <a:hlinkClick r:id="rId2">
                  <a:extLst>
                    <a:ext uri="{A12FA001-AC4F-418D-AE19-62706E023703}">
                      <ahyp:hlinkClr xmlns:ahyp="http://schemas.microsoft.com/office/drawing/2018/hyperlinkcolor" xmlns="" val="tx"/>
                    </a:ext>
                  </a:extLst>
                </a:hlinkClick>
              </a:rPr>
              <a:t>helium</a:t>
            </a:r>
            <a:r>
              <a:rPr lang="en-US" sz="2400" i="0" dirty="0">
                <a:effectLst/>
              </a:rPr>
              <a:t>, nitrogen, oxygen, carbon dioxide, etc.</a:t>
            </a:r>
          </a:p>
        </p:txBody>
      </p:sp>
      <p:pic>
        <p:nvPicPr>
          <p:cNvPr id="1026" name="Picture 2" descr="Structure of Gases">
            <a:extLst>
              <a:ext uri="{FF2B5EF4-FFF2-40B4-BE49-F238E27FC236}">
                <a16:creationId xmlns:a16="http://schemas.microsoft.com/office/drawing/2014/main" id="{D5D77FB9-526B-435E-A670-C7F1398DABD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992"/>
          <a:stretch/>
        </p:blipFill>
        <p:spPr bwMode="auto">
          <a:xfrm>
            <a:off x="4248726" y="4890105"/>
            <a:ext cx="4141538" cy="1702679"/>
          </a:xfrm>
          <a:prstGeom prst="rect">
            <a:avLst/>
          </a:prstGeom>
          <a:noFill/>
          <a:scene3d>
            <a:camera prst="orthographicFront"/>
            <a:lightRig rig="threePt" dir="t"/>
          </a:scene3d>
          <a:sp3d>
            <a:bevelB w="152400" h="50800" prst="softRound"/>
          </a:sp3d>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IN" smtClean="0"/>
              <a:t>P.R GOVERNMENT COLLEGE(A),KAKINADA</a:t>
            </a:r>
            <a:endParaRPr lang="en-IN"/>
          </a:p>
        </p:txBody>
      </p:sp>
    </p:spTree>
    <p:extLst>
      <p:ext uri="{BB962C8B-B14F-4D97-AF65-F5344CB8AC3E}">
        <p14:creationId xmlns:p14="http://schemas.microsoft.com/office/powerpoint/2010/main" val="353084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8874" y="230909"/>
            <a:ext cx="7518400" cy="3821367"/>
          </a:xfrm>
          <a:prstGeom prst="rect">
            <a:avLst/>
          </a:prstGeom>
          <a:noFill/>
        </p:spPr>
        <p:txBody>
          <a:bodyPr wrap="square" rtlCol="0">
            <a:spAutoFit/>
          </a:bodyPr>
          <a:lstStyle/>
          <a:p>
            <a:pPr marL="914400">
              <a:spcAft>
                <a:spcPts val="0"/>
              </a:spcAft>
            </a:pPr>
            <a:r>
              <a:rPr lang="en-US" b="1" dirty="0" smtClean="0">
                <a:solidFill>
                  <a:srgbClr val="0000FF"/>
                </a:solidFill>
                <a:latin typeface="Times New Roman" panose="02020603050405020304" pitchFamily="18" charset="0"/>
                <a:ea typeface="Times New Roman" panose="02020603050405020304" pitchFamily="18" charset="0"/>
              </a:rPr>
              <a:t>			</a:t>
            </a:r>
          </a:p>
          <a:p>
            <a:pPr marL="914400">
              <a:spcAft>
                <a:spcPts val="0"/>
              </a:spcAft>
            </a:pPr>
            <a:endPar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914400">
              <a:spcAft>
                <a:spcPts val="0"/>
              </a:spcAft>
            </a:pPr>
            <a:endParaRPr lang="en-US" sz="36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914400">
              <a:spcAft>
                <a:spcPts val="0"/>
              </a:spcAft>
            </a:pPr>
            <a:endPar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914400" algn="ctr">
              <a:spcAft>
                <a:spcPts val="0"/>
              </a:spcAft>
            </a:pPr>
            <a:r>
              <a:rPr lang="en-US" sz="3600" b="1"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Gas</a:t>
            </a:r>
            <a:r>
              <a:rPr lang="en-US" sz="3600" b="1" spc="-40"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3600" b="1"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laws</a:t>
            </a:r>
            <a:endParaRPr lang="en-IN" sz="3600" b="1"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780"/>
              </a:spcBef>
              <a:spcAft>
                <a:spcPts val="0"/>
              </a:spcAft>
              <a:buClr>
                <a:srgbClr val="0000FF"/>
              </a:buClr>
              <a:buSzPts val="1200"/>
              <a:buFont typeface="Times New Roman" panose="02020603050405020304" pitchFamily="18" charset="0"/>
              <a:buAutoNum type="alphaLcParenBoth"/>
              <a:tabLst>
                <a:tab pos="1125220" algn="l"/>
              </a:tabLst>
            </a:pPr>
            <a:endParaRPr lang="en-US" b="1" spc="-10" dirty="0" smtClean="0">
              <a:solidFill>
                <a:srgbClr val="0000FF"/>
              </a:solidFill>
              <a:latin typeface="Times New Roman" panose="02020603050405020304" pitchFamily="18" charset="0"/>
              <a:ea typeface="Times New Roman" panose="02020603050405020304" pitchFamily="18" charset="0"/>
            </a:endParaRPr>
          </a:p>
          <a:p>
            <a:pPr marL="914400" marR="542925" indent="457200" algn="just">
              <a:lnSpc>
                <a:spcPct val="118000"/>
              </a:lnSpc>
              <a:spcBef>
                <a:spcPts val="445"/>
              </a:spcBef>
              <a:spcAft>
                <a:spcPts val="0"/>
              </a:spcAft>
            </a:pPr>
            <a:endParaRPr lang="en-IN" sz="2400" dirty="0" smtClean="0">
              <a:latin typeface="Times New Roman" panose="02020603050405020304" pitchFamily="18" charset="0"/>
              <a:ea typeface="Times New Roman" panose="02020603050405020304" pitchFamily="18" charset="0"/>
            </a:endParaRPr>
          </a:p>
          <a:p>
            <a:endParaRPr lang="en-IN" sz="2400" dirty="0"/>
          </a:p>
        </p:txBody>
      </p:sp>
    </p:spTree>
    <p:extLst>
      <p:ext uri="{BB962C8B-B14F-4D97-AF65-F5344CB8AC3E}">
        <p14:creationId xmlns:p14="http://schemas.microsoft.com/office/powerpoint/2010/main" val="117092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81200" y="381000"/>
            <a:ext cx="2133600" cy="1237488"/>
          </a:xfrm>
          <a:prstGeom prst="rect">
            <a:avLst/>
          </a:prstGeom>
        </p:spPr>
      </p:pic>
      <p:pic>
        <p:nvPicPr>
          <p:cNvPr id="3" name="object 3"/>
          <p:cNvPicPr/>
          <p:nvPr/>
        </p:nvPicPr>
        <p:blipFill>
          <a:blip r:embed="rId3" cstate="print"/>
          <a:stretch>
            <a:fillRect/>
          </a:stretch>
        </p:blipFill>
        <p:spPr>
          <a:xfrm>
            <a:off x="5216426" y="339425"/>
            <a:ext cx="1670303" cy="1538826"/>
          </a:xfrm>
          <a:prstGeom prst="rect">
            <a:avLst/>
          </a:prstGeom>
        </p:spPr>
      </p:pic>
      <p:pic>
        <p:nvPicPr>
          <p:cNvPr id="4" name="object 4"/>
          <p:cNvPicPr/>
          <p:nvPr/>
        </p:nvPicPr>
        <p:blipFill>
          <a:blip r:embed="rId4" cstate="print"/>
          <a:stretch>
            <a:fillRect/>
          </a:stretch>
        </p:blipFill>
        <p:spPr>
          <a:xfrm>
            <a:off x="8158508" y="457200"/>
            <a:ext cx="2287819" cy="1524001"/>
          </a:xfrm>
          <a:prstGeom prst="rect">
            <a:avLst/>
          </a:prstGeom>
        </p:spPr>
      </p:pic>
      <p:pic>
        <p:nvPicPr>
          <p:cNvPr id="5" name="object 5"/>
          <p:cNvPicPr/>
          <p:nvPr/>
        </p:nvPicPr>
        <p:blipFill>
          <a:blip r:embed="rId5" cstate="print"/>
          <a:stretch>
            <a:fillRect/>
          </a:stretch>
        </p:blipFill>
        <p:spPr>
          <a:xfrm>
            <a:off x="4604438" y="1981201"/>
            <a:ext cx="2452444" cy="1390271"/>
          </a:xfrm>
          <a:prstGeom prst="rect">
            <a:avLst/>
          </a:prstGeom>
        </p:spPr>
      </p:pic>
      <p:pic>
        <p:nvPicPr>
          <p:cNvPr id="6" name="object 6"/>
          <p:cNvPicPr/>
          <p:nvPr/>
        </p:nvPicPr>
        <p:blipFill>
          <a:blip r:embed="rId6" cstate="print"/>
          <a:stretch>
            <a:fillRect/>
          </a:stretch>
        </p:blipFill>
        <p:spPr>
          <a:xfrm>
            <a:off x="4495800" y="3429001"/>
            <a:ext cx="2746248" cy="1389429"/>
          </a:xfrm>
          <a:prstGeom prst="rect">
            <a:avLst/>
          </a:prstGeom>
        </p:spPr>
      </p:pic>
      <p:pic>
        <p:nvPicPr>
          <p:cNvPr id="7" name="object 7"/>
          <p:cNvPicPr/>
          <p:nvPr/>
        </p:nvPicPr>
        <p:blipFill>
          <a:blip r:embed="rId7" cstate="print"/>
          <a:stretch>
            <a:fillRect/>
          </a:stretch>
        </p:blipFill>
        <p:spPr>
          <a:xfrm>
            <a:off x="4383305" y="4953001"/>
            <a:ext cx="3142067" cy="1632857"/>
          </a:xfrm>
          <a:prstGeom prst="rect">
            <a:avLst/>
          </a:prstGeom>
        </p:spPr>
      </p:pic>
      <p:grpSp>
        <p:nvGrpSpPr>
          <p:cNvPr id="8" name="object 8"/>
          <p:cNvGrpSpPr/>
          <p:nvPr/>
        </p:nvGrpSpPr>
        <p:grpSpPr>
          <a:xfrm>
            <a:off x="4313210" y="699769"/>
            <a:ext cx="821055" cy="816610"/>
            <a:chOff x="2789209" y="699769"/>
            <a:chExt cx="821055" cy="816610"/>
          </a:xfrm>
        </p:grpSpPr>
        <p:pic>
          <p:nvPicPr>
            <p:cNvPr id="9" name="object 9"/>
            <p:cNvPicPr/>
            <p:nvPr/>
          </p:nvPicPr>
          <p:blipFill>
            <a:blip r:embed="rId8" cstate="print"/>
            <a:stretch>
              <a:fillRect/>
            </a:stretch>
          </p:blipFill>
          <p:spPr>
            <a:xfrm>
              <a:off x="2789209" y="701749"/>
              <a:ext cx="820679" cy="814179"/>
            </a:xfrm>
            <a:prstGeom prst="rect">
              <a:avLst/>
            </a:prstGeom>
          </p:spPr>
        </p:pic>
        <p:sp>
          <p:nvSpPr>
            <p:cNvPr id="10" name="object 10"/>
            <p:cNvSpPr/>
            <p:nvPr/>
          </p:nvSpPr>
          <p:spPr>
            <a:xfrm>
              <a:off x="2865882" y="732789"/>
              <a:ext cx="672465" cy="671830"/>
            </a:xfrm>
            <a:custGeom>
              <a:avLst/>
              <a:gdLst/>
              <a:ahLst/>
              <a:cxnLst/>
              <a:rect l="l" t="t" r="r" b="b"/>
              <a:pathLst>
                <a:path w="672464" h="671830">
                  <a:moveTo>
                    <a:pt x="672084" y="228600"/>
                  </a:moveTo>
                  <a:lnTo>
                    <a:pt x="443598" y="228600"/>
                  </a:lnTo>
                  <a:lnTo>
                    <a:pt x="443598" y="0"/>
                  </a:lnTo>
                  <a:lnTo>
                    <a:pt x="228473" y="0"/>
                  </a:lnTo>
                  <a:lnTo>
                    <a:pt x="228473" y="228600"/>
                  </a:lnTo>
                  <a:lnTo>
                    <a:pt x="0" y="228600"/>
                  </a:lnTo>
                  <a:lnTo>
                    <a:pt x="0" y="443230"/>
                  </a:lnTo>
                  <a:lnTo>
                    <a:pt x="228473" y="443230"/>
                  </a:lnTo>
                  <a:lnTo>
                    <a:pt x="228473" y="671830"/>
                  </a:lnTo>
                  <a:lnTo>
                    <a:pt x="443598" y="671830"/>
                  </a:lnTo>
                  <a:lnTo>
                    <a:pt x="443598" y="443230"/>
                  </a:lnTo>
                  <a:lnTo>
                    <a:pt x="672084" y="443230"/>
                  </a:lnTo>
                  <a:lnTo>
                    <a:pt x="672084" y="228600"/>
                  </a:lnTo>
                  <a:close/>
                </a:path>
              </a:pathLst>
            </a:custGeom>
            <a:solidFill>
              <a:srgbClr val="DA1F28"/>
            </a:solidFill>
          </p:spPr>
          <p:txBody>
            <a:bodyPr wrap="square" lIns="0" tIns="0" rIns="0" bIns="0" rtlCol="0"/>
            <a:lstStyle/>
            <a:p>
              <a:endParaRPr/>
            </a:p>
          </p:txBody>
        </p:sp>
        <p:sp>
          <p:nvSpPr>
            <p:cNvPr id="11" name="object 11"/>
            <p:cNvSpPr/>
            <p:nvPr/>
          </p:nvSpPr>
          <p:spPr>
            <a:xfrm>
              <a:off x="2833878" y="699769"/>
              <a:ext cx="736600" cy="736600"/>
            </a:xfrm>
            <a:custGeom>
              <a:avLst/>
              <a:gdLst/>
              <a:ahLst/>
              <a:cxnLst/>
              <a:rect l="l" t="t" r="r" b="b"/>
              <a:pathLst>
                <a:path w="736600" h="736600">
                  <a:moveTo>
                    <a:pt x="684784" y="280670"/>
                  </a:moveTo>
                  <a:lnTo>
                    <a:pt x="672084" y="280670"/>
                  </a:lnTo>
                  <a:lnTo>
                    <a:pt x="672084" y="293370"/>
                  </a:lnTo>
                  <a:lnTo>
                    <a:pt x="672084" y="444500"/>
                  </a:lnTo>
                  <a:lnTo>
                    <a:pt x="443611" y="444500"/>
                  </a:lnTo>
                  <a:lnTo>
                    <a:pt x="443611" y="457200"/>
                  </a:lnTo>
                  <a:lnTo>
                    <a:pt x="443611" y="673100"/>
                  </a:lnTo>
                  <a:lnTo>
                    <a:pt x="292481" y="673100"/>
                  </a:lnTo>
                  <a:lnTo>
                    <a:pt x="292481" y="457200"/>
                  </a:lnTo>
                  <a:lnTo>
                    <a:pt x="292481" y="444500"/>
                  </a:lnTo>
                  <a:lnTo>
                    <a:pt x="64008" y="444500"/>
                  </a:lnTo>
                  <a:lnTo>
                    <a:pt x="64008" y="293370"/>
                  </a:lnTo>
                  <a:lnTo>
                    <a:pt x="292481" y="293370"/>
                  </a:lnTo>
                  <a:lnTo>
                    <a:pt x="292481" y="280670"/>
                  </a:lnTo>
                  <a:lnTo>
                    <a:pt x="292481" y="64770"/>
                  </a:lnTo>
                  <a:lnTo>
                    <a:pt x="443611" y="64770"/>
                  </a:lnTo>
                  <a:lnTo>
                    <a:pt x="443611" y="280670"/>
                  </a:lnTo>
                  <a:lnTo>
                    <a:pt x="443611" y="293370"/>
                  </a:lnTo>
                  <a:lnTo>
                    <a:pt x="672084" y="293370"/>
                  </a:lnTo>
                  <a:lnTo>
                    <a:pt x="672084" y="280670"/>
                  </a:lnTo>
                  <a:lnTo>
                    <a:pt x="456425" y="280670"/>
                  </a:lnTo>
                  <a:lnTo>
                    <a:pt x="456425" y="64770"/>
                  </a:lnTo>
                  <a:lnTo>
                    <a:pt x="456425" y="52070"/>
                  </a:lnTo>
                  <a:lnTo>
                    <a:pt x="279654" y="52070"/>
                  </a:lnTo>
                  <a:lnTo>
                    <a:pt x="279654" y="64770"/>
                  </a:lnTo>
                  <a:lnTo>
                    <a:pt x="279654" y="280670"/>
                  </a:lnTo>
                  <a:lnTo>
                    <a:pt x="51308" y="280670"/>
                  </a:lnTo>
                  <a:lnTo>
                    <a:pt x="51308" y="293370"/>
                  </a:lnTo>
                  <a:lnTo>
                    <a:pt x="51308" y="444500"/>
                  </a:lnTo>
                  <a:lnTo>
                    <a:pt x="51308" y="457200"/>
                  </a:lnTo>
                  <a:lnTo>
                    <a:pt x="279654" y="457200"/>
                  </a:lnTo>
                  <a:lnTo>
                    <a:pt x="279654" y="673100"/>
                  </a:lnTo>
                  <a:lnTo>
                    <a:pt x="279654" y="685800"/>
                  </a:lnTo>
                  <a:lnTo>
                    <a:pt x="456425" y="685800"/>
                  </a:lnTo>
                  <a:lnTo>
                    <a:pt x="456425" y="673100"/>
                  </a:lnTo>
                  <a:lnTo>
                    <a:pt x="456425" y="457200"/>
                  </a:lnTo>
                  <a:lnTo>
                    <a:pt x="684784" y="457200"/>
                  </a:lnTo>
                  <a:lnTo>
                    <a:pt x="684784" y="444500"/>
                  </a:lnTo>
                  <a:lnTo>
                    <a:pt x="684784" y="293370"/>
                  </a:lnTo>
                  <a:lnTo>
                    <a:pt x="684784" y="280670"/>
                  </a:lnTo>
                  <a:close/>
                </a:path>
                <a:path w="736600" h="736600">
                  <a:moveTo>
                    <a:pt x="736092" y="228600"/>
                  </a:moveTo>
                  <a:lnTo>
                    <a:pt x="697611" y="228600"/>
                  </a:lnTo>
                  <a:lnTo>
                    <a:pt x="697611" y="267970"/>
                  </a:lnTo>
                  <a:lnTo>
                    <a:pt x="697611" y="469900"/>
                  </a:lnTo>
                  <a:lnTo>
                    <a:pt x="469125" y="469900"/>
                  </a:lnTo>
                  <a:lnTo>
                    <a:pt x="469125" y="508000"/>
                  </a:lnTo>
                  <a:lnTo>
                    <a:pt x="469125" y="698500"/>
                  </a:lnTo>
                  <a:lnTo>
                    <a:pt x="266954" y="698500"/>
                  </a:lnTo>
                  <a:lnTo>
                    <a:pt x="266954" y="508000"/>
                  </a:lnTo>
                  <a:lnTo>
                    <a:pt x="266954" y="469900"/>
                  </a:lnTo>
                  <a:lnTo>
                    <a:pt x="38481" y="469900"/>
                  </a:lnTo>
                  <a:lnTo>
                    <a:pt x="38481" y="267970"/>
                  </a:lnTo>
                  <a:lnTo>
                    <a:pt x="266954" y="267970"/>
                  </a:lnTo>
                  <a:lnTo>
                    <a:pt x="266954" y="228600"/>
                  </a:lnTo>
                  <a:lnTo>
                    <a:pt x="266954" y="39370"/>
                  </a:lnTo>
                  <a:lnTo>
                    <a:pt x="469125" y="39370"/>
                  </a:lnTo>
                  <a:lnTo>
                    <a:pt x="469125" y="228600"/>
                  </a:lnTo>
                  <a:lnTo>
                    <a:pt x="469125" y="267970"/>
                  </a:lnTo>
                  <a:lnTo>
                    <a:pt x="697611" y="267970"/>
                  </a:lnTo>
                  <a:lnTo>
                    <a:pt x="697611" y="228600"/>
                  </a:lnTo>
                  <a:lnTo>
                    <a:pt x="507619" y="228600"/>
                  </a:lnTo>
                  <a:lnTo>
                    <a:pt x="507619" y="39370"/>
                  </a:lnTo>
                  <a:lnTo>
                    <a:pt x="507619" y="0"/>
                  </a:lnTo>
                  <a:lnTo>
                    <a:pt x="228473" y="0"/>
                  </a:lnTo>
                  <a:lnTo>
                    <a:pt x="228473" y="39370"/>
                  </a:lnTo>
                  <a:lnTo>
                    <a:pt x="228473" y="228600"/>
                  </a:lnTo>
                  <a:lnTo>
                    <a:pt x="0" y="228600"/>
                  </a:lnTo>
                  <a:lnTo>
                    <a:pt x="0" y="267970"/>
                  </a:lnTo>
                  <a:lnTo>
                    <a:pt x="0" y="469900"/>
                  </a:lnTo>
                  <a:lnTo>
                    <a:pt x="0" y="508000"/>
                  </a:lnTo>
                  <a:lnTo>
                    <a:pt x="228473" y="508000"/>
                  </a:lnTo>
                  <a:lnTo>
                    <a:pt x="228473" y="698500"/>
                  </a:lnTo>
                  <a:lnTo>
                    <a:pt x="228473" y="736600"/>
                  </a:lnTo>
                  <a:lnTo>
                    <a:pt x="507619" y="736600"/>
                  </a:lnTo>
                  <a:lnTo>
                    <a:pt x="507619" y="698500"/>
                  </a:lnTo>
                  <a:lnTo>
                    <a:pt x="507619" y="508000"/>
                  </a:lnTo>
                  <a:lnTo>
                    <a:pt x="736092" y="508000"/>
                  </a:lnTo>
                  <a:lnTo>
                    <a:pt x="736092" y="469900"/>
                  </a:lnTo>
                  <a:lnTo>
                    <a:pt x="736092" y="267970"/>
                  </a:lnTo>
                  <a:lnTo>
                    <a:pt x="736092" y="228600"/>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6980210" y="699769"/>
            <a:ext cx="821055" cy="816610"/>
            <a:chOff x="5456209" y="699769"/>
            <a:chExt cx="821055" cy="816610"/>
          </a:xfrm>
        </p:grpSpPr>
        <p:pic>
          <p:nvPicPr>
            <p:cNvPr id="13" name="object 13"/>
            <p:cNvPicPr/>
            <p:nvPr/>
          </p:nvPicPr>
          <p:blipFill>
            <a:blip r:embed="rId8" cstate="print"/>
            <a:stretch>
              <a:fillRect/>
            </a:stretch>
          </p:blipFill>
          <p:spPr>
            <a:xfrm>
              <a:off x="5456209" y="701749"/>
              <a:ext cx="820692" cy="814179"/>
            </a:xfrm>
            <a:prstGeom prst="rect">
              <a:avLst/>
            </a:prstGeom>
          </p:spPr>
        </p:pic>
        <p:sp>
          <p:nvSpPr>
            <p:cNvPr id="14" name="object 14"/>
            <p:cNvSpPr/>
            <p:nvPr/>
          </p:nvSpPr>
          <p:spPr>
            <a:xfrm>
              <a:off x="5532882" y="739139"/>
              <a:ext cx="672465" cy="659130"/>
            </a:xfrm>
            <a:custGeom>
              <a:avLst/>
              <a:gdLst/>
              <a:ahLst/>
              <a:cxnLst/>
              <a:rect l="l" t="t" r="r" b="b"/>
              <a:pathLst>
                <a:path w="672464" h="659130">
                  <a:moveTo>
                    <a:pt x="672084" y="228600"/>
                  </a:moveTo>
                  <a:lnTo>
                    <a:pt x="437134" y="228600"/>
                  </a:lnTo>
                  <a:lnTo>
                    <a:pt x="437134" y="222250"/>
                  </a:lnTo>
                  <a:lnTo>
                    <a:pt x="437134" y="189230"/>
                  </a:lnTo>
                  <a:lnTo>
                    <a:pt x="437134" y="0"/>
                  </a:lnTo>
                  <a:lnTo>
                    <a:pt x="228473" y="0"/>
                  </a:lnTo>
                  <a:lnTo>
                    <a:pt x="228473" y="189230"/>
                  </a:lnTo>
                  <a:lnTo>
                    <a:pt x="228473" y="222250"/>
                  </a:lnTo>
                  <a:lnTo>
                    <a:pt x="0" y="222250"/>
                  </a:lnTo>
                  <a:lnTo>
                    <a:pt x="0" y="228600"/>
                  </a:lnTo>
                  <a:lnTo>
                    <a:pt x="0" y="430530"/>
                  </a:lnTo>
                  <a:lnTo>
                    <a:pt x="0" y="436880"/>
                  </a:lnTo>
                  <a:lnTo>
                    <a:pt x="228473" y="436880"/>
                  </a:lnTo>
                  <a:lnTo>
                    <a:pt x="228473" y="468630"/>
                  </a:lnTo>
                  <a:lnTo>
                    <a:pt x="228473" y="659130"/>
                  </a:lnTo>
                  <a:lnTo>
                    <a:pt x="437134" y="659130"/>
                  </a:lnTo>
                  <a:lnTo>
                    <a:pt x="437134" y="468630"/>
                  </a:lnTo>
                  <a:lnTo>
                    <a:pt x="437134" y="436880"/>
                  </a:lnTo>
                  <a:lnTo>
                    <a:pt x="437134" y="430530"/>
                  </a:lnTo>
                  <a:lnTo>
                    <a:pt x="672084" y="430530"/>
                  </a:lnTo>
                  <a:lnTo>
                    <a:pt x="672084" y="228600"/>
                  </a:lnTo>
                  <a:close/>
                </a:path>
              </a:pathLst>
            </a:custGeom>
            <a:solidFill>
              <a:srgbClr val="DA1F28"/>
            </a:solidFill>
          </p:spPr>
          <p:txBody>
            <a:bodyPr wrap="square" lIns="0" tIns="0" rIns="0" bIns="0" rtlCol="0"/>
            <a:lstStyle/>
            <a:p>
              <a:endParaRPr/>
            </a:p>
          </p:txBody>
        </p:sp>
        <p:sp>
          <p:nvSpPr>
            <p:cNvPr id="15" name="object 15"/>
            <p:cNvSpPr/>
            <p:nvPr/>
          </p:nvSpPr>
          <p:spPr>
            <a:xfrm>
              <a:off x="5500878" y="699769"/>
              <a:ext cx="736600" cy="736600"/>
            </a:xfrm>
            <a:custGeom>
              <a:avLst/>
              <a:gdLst/>
              <a:ahLst/>
              <a:cxnLst/>
              <a:rect l="l" t="t" r="r" b="b"/>
              <a:pathLst>
                <a:path w="736600" h="736600">
                  <a:moveTo>
                    <a:pt x="684784" y="280670"/>
                  </a:moveTo>
                  <a:lnTo>
                    <a:pt x="672084" y="280670"/>
                  </a:lnTo>
                  <a:lnTo>
                    <a:pt x="672084" y="293370"/>
                  </a:lnTo>
                  <a:lnTo>
                    <a:pt x="672084" y="444500"/>
                  </a:lnTo>
                  <a:lnTo>
                    <a:pt x="443611" y="444500"/>
                  </a:lnTo>
                  <a:lnTo>
                    <a:pt x="443611" y="457200"/>
                  </a:lnTo>
                  <a:lnTo>
                    <a:pt x="443611" y="673100"/>
                  </a:lnTo>
                  <a:lnTo>
                    <a:pt x="292481" y="673100"/>
                  </a:lnTo>
                  <a:lnTo>
                    <a:pt x="292481" y="457200"/>
                  </a:lnTo>
                  <a:lnTo>
                    <a:pt x="292481" y="444500"/>
                  </a:lnTo>
                  <a:lnTo>
                    <a:pt x="64008" y="444500"/>
                  </a:lnTo>
                  <a:lnTo>
                    <a:pt x="64008" y="293370"/>
                  </a:lnTo>
                  <a:lnTo>
                    <a:pt x="292481" y="293370"/>
                  </a:lnTo>
                  <a:lnTo>
                    <a:pt x="292481" y="280670"/>
                  </a:lnTo>
                  <a:lnTo>
                    <a:pt x="292481" y="64770"/>
                  </a:lnTo>
                  <a:lnTo>
                    <a:pt x="443611" y="64770"/>
                  </a:lnTo>
                  <a:lnTo>
                    <a:pt x="443611" y="280670"/>
                  </a:lnTo>
                  <a:lnTo>
                    <a:pt x="443611" y="293370"/>
                  </a:lnTo>
                  <a:lnTo>
                    <a:pt x="672084" y="293370"/>
                  </a:lnTo>
                  <a:lnTo>
                    <a:pt x="672084" y="280670"/>
                  </a:lnTo>
                  <a:lnTo>
                    <a:pt x="456438" y="280670"/>
                  </a:lnTo>
                  <a:lnTo>
                    <a:pt x="456438" y="64770"/>
                  </a:lnTo>
                  <a:lnTo>
                    <a:pt x="456438" y="52070"/>
                  </a:lnTo>
                  <a:lnTo>
                    <a:pt x="279654" y="52070"/>
                  </a:lnTo>
                  <a:lnTo>
                    <a:pt x="279654" y="64770"/>
                  </a:lnTo>
                  <a:lnTo>
                    <a:pt x="279654" y="280670"/>
                  </a:lnTo>
                  <a:lnTo>
                    <a:pt x="51308" y="280670"/>
                  </a:lnTo>
                  <a:lnTo>
                    <a:pt x="51308" y="293370"/>
                  </a:lnTo>
                  <a:lnTo>
                    <a:pt x="51308" y="444500"/>
                  </a:lnTo>
                  <a:lnTo>
                    <a:pt x="51308" y="457200"/>
                  </a:lnTo>
                  <a:lnTo>
                    <a:pt x="279654" y="457200"/>
                  </a:lnTo>
                  <a:lnTo>
                    <a:pt x="279654" y="673100"/>
                  </a:lnTo>
                  <a:lnTo>
                    <a:pt x="279654" y="685800"/>
                  </a:lnTo>
                  <a:lnTo>
                    <a:pt x="456438" y="685800"/>
                  </a:lnTo>
                  <a:lnTo>
                    <a:pt x="456438" y="673100"/>
                  </a:lnTo>
                  <a:lnTo>
                    <a:pt x="456438" y="457200"/>
                  </a:lnTo>
                  <a:lnTo>
                    <a:pt x="684784" y="457200"/>
                  </a:lnTo>
                  <a:lnTo>
                    <a:pt x="684784" y="444500"/>
                  </a:lnTo>
                  <a:lnTo>
                    <a:pt x="684784" y="293370"/>
                  </a:lnTo>
                  <a:lnTo>
                    <a:pt x="684784" y="280670"/>
                  </a:lnTo>
                  <a:close/>
                </a:path>
                <a:path w="736600" h="736600">
                  <a:moveTo>
                    <a:pt x="736092" y="228600"/>
                  </a:moveTo>
                  <a:lnTo>
                    <a:pt x="697611" y="228600"/>
                  </a:lnTo>
                  <a:lnTo>
                    <a:pt x="697611" y="267970"/>
                  </a:lnTo>
                  <a:lnTo>
                    <a:pt x="697611" y="469900"/>
                  </a:lnTo>
                  <a:lnTo>
                    <a:pt x="469138" y="469900"/>
                  </a:lnTo>
                  <a:lnTo>
                    <a:pt x="469138" y="508000"/>
                  </a:lnTo>
                  <a:lnTo>
                    <a:pt x="469138" y="698500"/>
                  </a:lnTo>
                  <a:lnTo>
                    <a:pt x="266954" y="698500"/>
                  </a:lnTo>
                  <a:lnTo>
                    <a:pt x="266954" y="508000"/>
                  </a:lnTo>
                  <a:lnTo>
                    <a:pt x="266954" y="469900"/>
                  </a:lnTo>
                  <a:lnTo>
                    <a:pt x="38481" y="469900"/>
                  </a:lnTo>
                  <a:lnTo>
                    <a:pt x="38481" y="267970"/>
                  </a:lnTo>
                  <a:lnTo>
                    <a:pt x="266954" y="267970"/>
                  </a:lnTo>
                  <a:lnTo>
                    <a:pt x="266954" y="228600"/>
                  </a:lnTo>
                  <a:lnTo>
                    <a:pt x="266954" y="39370"/>
                  </a:lnTo>
                  <a:lnTo>
                    <a:pt x="469138" y="39370"/>
                  </a:lnTo>
                  <a:lnTo>
                    <a:pt x="469138" y="228600"/>
                  </a:lnTo>
                  <a:lnTo>
                    <a:pt x="469138" y="267970"/>
                  </a:lnTo>
                  <a:lnTo>
                    <a:pt x="697611" y="267970"/>
                  </a:lnTo>
                  <a:lnTo>
                    <a:pt x="697611" y="228600"/>
                  </a:lnTo>
                  <a:lnTo>
                    <a:pt x="507619" y="228600"/>
                  </a:lnTo>
                  <a:lnTo>
                    <a:pt x="507619" y="39370"/>
                  </a:lnTo>
                  <a:lnTo>
                    <a:pt x="507619" y="0"/>
                  </a:lnTo>
                  <a:lnTo>
                    <a:pt x="228473" y="0"/>
                  </a:lnTo>
                  <a:lnTo>
                    <a:pt x="228473" y="39370"/>
                  </a:lnTo>
                  <a:lnTo>
                    <a:pt x="228473" y="228600"/>
                  </a:lnTo>
                  <a:lnTo>
                    <a:pt x="0" y="228600"/>
                  </a:lnTo>
                  <a:lnTo>
                    <a:pt x="0" y="267970"/>
                  </a:lnTo>
                  <a:lnTo>
                    <a:pt x="0" y="469900"/>
                  </a:lnTo>
                  <a:lnTo>
                    <a:pt x="0" y="508000"/>
                  </a:lnTo>
                  <a:lnTo>
                    <a:pt x="228473" y="508000"/>
                  </a:lnTo>
                  <a:lnTo>
                    <a:pt x="228473" y="698500"/>
                  </a:lnTo>
                  <a:lnTo>
                    <a:pt x="228473" y="736600"/>
                  </a:lnTo>
                  <a:lnTo>
                    <a:pt x="507619" y="736600"/>
                  </a:lnTo>
                  <a:lnTo>
                    <a:pt x="507619" y="698500"/>
                  </a:lnTo>
                  <a:lnTo>
                    <a:pt x="507619" y="508000"/>
                  </a:lnTo>
                  <a:lnTo>
                    <a:pt x="736092" y="508000"/>
                  </a:lnTo>
                  <a:lnTo>
                    <a:pt x="736092" y="469900"/>
                  </a:lnTo>
                  <a:lnTo>
                    <a:pt x="736092" y="267970"/>
                  </a:lnTo>
                  <a:lnTo>
                    <a:pt x="736092" y="228600"/>
                  </a:lnTo>
                  <a:close/>
                </a:path>
              </a:pathLst>
            </a:custGeom>
            <a:solidFill>
              <a:srgbClr val="FFFFFF"/>
            </a:solidFill>
          </p:spPr>
          <p:txBody>
            <a:bodyPr wrap="square" lIns="0" tIns="0" rIns="0" bIns="0" rtlCol="0"/>
            <a:lstStyle/>
            <a:p>
              <a:endParaRPr/>
            </a:p>
          </p:txBody>
        </p:sp>
      </p:grpSp>
      <p:grpSp>
        <p:nvGrpSpPr>
          <p:cNvPr id="16" name="object 16"/>
          <p:cNvGrpSpPr/>
          <p:nvPr/>
        </p:nvGrpSpPr>
        <p:grpSpPr>
          <a:xfrm>
            <a:off x="5583936" y="1630718"/>
            <a:ext cx="718185" cy="715010"/>
            <a:chOff x="4059935" y="1630718"/>
            <a:chExt cx="718185" cy="715010"/>
          </a:xfrm>
        </p:grpSpPr>
        <p:pic>
          <p:nvPicPr>
            <p:cNvPr id="17" name="object 17"/>
            <p:cNvPicPr/>
            <p:nvPr/>
          </p:nvPicPr>
          <p:blipFill>
            <a:blip r:embed="rId9" cstate="print"/>
            <a:stretch>
              <a:fillRect/>
            </a:stretch>
          </p:blipFill>
          <p:spPr>
            <a:xfrm>
              <a:off x="4059935" y="1630718"/>
              <a:ext cx="717626" cy="714590"/>
            </a:xfrm>
            <a:prstGeom prst="rect">
              <a:avLst/>
            </a:prstGeom>
          </p:spPr>
        </p:pic>
        <p:sp>
          <p:nvSpPr>
            <p:cNvPr id="18" name="object 18"/>
            <p:cNvSpPr/>
            <p:nvPr/>
          </p:nvSpPr>
          <p:spPr>
            <a:xfrm>
              <a:off x="4192523" y="1677923"/>
              <a:ext cx="457200" cy="533400"/>
            </a:xfrm>
            <a:custGeom>
              <a:avLst/>
              <a:gdLst/>
              <a:ahLst/>
              <a:cxnLst/>
              <a:rect l="l" t="t" r="r" b="b"/>
              <a:pathLst>
                <a:path w="457200" h="533400">
                  <a:moveTo>
                    <a:pt x="342900" y="0"/>
                  </a:moveTo>
                  <a:lnTo>
                    <a:pt x="114300" y="0"/>
                  </a:lnTo>
                  <a:lnTo>
                    <a:pt x="114300" y="304800"/>
                  </a:lnTo>
                  <a:lnTo>
                    <a:pt x="0" y="304800"/>
                  </a:lnTo>
                  <a:lnTo>
                    <a:pt x="228600" y="533400"/>
                  </a:lnTo>
                  <a:lnTo>
                    <a:pt x="457200" y="304800"/>
                  </a:lnTo>
                  <a:lnTo>
                    <a:pt x="342900" y="304800"/>
                  </a:lnTo>
                  <a:lnTo>
                    <a:pt x="342900" y="0"/>
                  </a:lnTo>
                  <a:close/>
                </a:path>
              </a:pathLst>
            </a:custGeom>
            <a:solidFill>
              <a:srgbClr val="DA1F28"/>
            </a:solidFill>
          </p:spPr>
          <p:txBody>
            <a:bodyPr wrap="square" lIns="0" tIns="0" rIns="0" bIns="0" rtlCol="0"/>
            <a:lstStyle/>
            <a:p>
              <a:endParaRPr/>
            </a:p>
          </p:txBody>
        </p:sp>
        <p:sp>
          <p:nvSpPr>
            <p:cNvPr id="19" name="object 19"/>
            <p:cNvSpPr/>
            <p:nvPr/>
          </p:nvSpPr>
          <p:spPr>
            <a:xfrm>
              <a:off x="4115307" y="1645919"/>
              <a:ext cx="612140" cy="610870"/>
            </a:xfrm>
            <a:custGeom>
              <a:avLst/>
              <a:gdLst/>
              <a:ahLst/>
              <a:cxnLst/>
              <a:rect l="l" t="t" r="r" b="b"/>
              <a:pathLst>
                <a:path w="612139" h="610869">
                  <a:moveTo>
                    <a:pt x="452119" y="0"/>
                  </a:moveTo>
                  <a:lnTo>
                    <a:pt x="159512" y="0"/>
                  </a:lnTo>
                  <a:lnTo>
                    <a:pt x="159512" y="304800"/>
                  </a:lnTo>
                  <a:lnTo>
                    <a:pt x="0" y="304800"/>
                  </a:lnTo>
                  <a:lnTo>
                    <a:pt x="305815" y="610615"/>
                  </a:lnTo>
                  <a:lnTo>
                    <a:pt x="360044" y="556387"/>
                  </a:lnTo>
                  <a:lnTo>
                    <a:pt x="305815" y="556387"/>
                  </a:lnTo>
                  <a:lnTo>
                    <a:pt x="92709" y="343153"/>
                  </a:lnTo>
                  <a:lnTo>
                    <a:pt x="197865" y="343153"/>
                  </a:lnTo>
                  <a:lnTo>
                    <a:pt x="197865" y="38353"/>
                  </a:lnTo>
                  <a:lnTo>
                    <a:pt x="452119" y="38353"/>
                  </a:lnTo>
                  <a:lnTo>
                    <a:pt x="452119" y="0"/>
                  </a:lnTo>
                  <a:close/>
                </a:path>
                <a:path w="612139" h="610869">
                  <a:moveTo>
                    <a:pt x="452119" y="38353"/>
                  </a:moveTo>
                  <a:lnTo>
                    <a:pt x="413765" y="38353"/>
                  </a:lnTo>
                  <a:lnTo>
                    <a:pt x="413765" y="343153"/>
                  </a:lnTo>
                  <a:lnTo>
                    <a:pt x="518921" y="343153"/>
                  </a:lnTo>
                  <a:lnTo>
                    <a:pt x="305815" y="556387"/>
                  </a:lnTo>
                  <a:lnTo>
                    <a:pt x="360044" y="556387"/>
                  </a:lnTo>
                  <a:lnTo>
                    <a:pt x="611631" y="304800"/>
                  </a:lnTo>
                  <a:lnTo>
                    <a:pt x="452119" y="304800"/>
                  </a:lnTo>
                  <a:lnTo>
                    <a:pt x="452119" y="38353"/>
                  </a:lnTo>
                  <a:close/>
                </a:path>
                <a:path w="612139" h="610869">
                  <a:moveTo>
                    <a:pt x="400938" y="51180"/>
                  </a:moveTo>
                  <a:lnTo>
                    <a:pt x="210692" y="51180"/>
                  </a:lnTo>
                  <a:lnTo>
                    <a:pt x="210692" y="355980"/>
                  </a:lnTo>
                  <a:lnTo>
                    <a:pt x="123570" y="355980"/>
                  </a:lnTo>
                  <a:lnTo>
                    <a:pt x="305815" y="538226"/>
                  </a:lnTo>
                  <a:lnTo>
                    <a:pt x="323850" y="520191"/>
                  </a:lnTo>
                  <a:lnTo>
                    <a:pt x="305815" y="520191"/>
                  </a:lnTo>
                  <a:lnTo>
                    <a:pt x="154431" y="368807"/>
                  </a:lnTo>
                  <a:lnTo>
                    <a:pt x="223519" y="368807"/>
                  </a:lnTo>
                  <a:lnTo>
                    <a:pt x="223519" y="64007"/>
                  </a:lnTo>
                  <a:lnTo>
                    <a:pt x="400938" y="64007"/>
                  </a:lnTo>
                  <a:lnTo>
                    <a:pt x="400938" y="51180"/>
                  </a:lnTo>
                  <a:close/>
                </a:path>
                <a:path w="612139" h="610869">
                  <a:moveTo>
                    <a:pt x="400938" y="64007"/>
                  </a:moveTo>
                  <a:lnTo>
                    <a:pt x="388112" y="64007"/>
                  </a:lnTo>
                  <a:lnTo>
                    <a:pt x="388112" y="368807"/>
                  </a:lnTo>
                  <a:lnTo>
                    <a:pt x="457200" y="368807"/>
                  </a:lnTo>
                  <a:lnTo>
                    <a:pt x="305815" y="520191"/>
                  </a:lnTo>
                  <a:lnTo>
                    <a:pt x="323850" y="520191"/>
                  </a:lnTo>
                  <a:lnTo>
                    <a:pt x="488061" y="355980"/>
                  </a:lnTo>
                  <a:lnTo>
                    <a:pt x="400938" y="355980"/>
                  </a:lnTo>
                  <a:lnTo>
                    <a:pt x="400938" y="64007"/>
                  </a:lnTo>
                  <a:close/>
                </a:path>
              </a:pathLst>
            </a:custGeom>
            <a:solidFill>
              <a:srgbClr val="FFFFFF"/>
            </a:solidFill>
          </p:spPr>
          <p:txBody>
            <a:bodyPr wrap="square" lIns="0" tIns="0" rIns="0" bIns="0" rtlCol="0"/>
            <a:lstStyle/>
            <a:p>
              <a:endParaRPr/>
            </a:p>
          </p:txBody>
        </p:sp>
      </p:grpSp>
      <p:grpSp>
        <p:nvGrpSpPr>
          <p:cNvPr id="20" name="object 20"/>
          <p:cNvGrpSpPr/>
          <p:nvPr/>
        </p:nvGrpSpPr>
        <p:grpSpPr>
          <a:xfrm>
            <a:off x="5507736" y="3154705"/>
            <a:ext cx="718185" cy="638810"/>
            <a:chOff x="3983735" y="3154705"/>
            <a:chExt cx="718185" cy="638810"/>
          </a:xfrm>
        </p:grpSpPr>
        <p:pic>
          <p:nvPicPr>
            <p:cNvPr id="21" name="object 21"/>
            <p:cNvPicPr/>
            <p:nvPr/>
          </p:nvPicPr>
          <p:blipFill>
            <a:blip r:embed="rId10" cstate="print"/>
            <a:stretch>
              <a:fillRect/>
            </a:stretch>
          </p:blipFill>
          <p:spPr>
            <a:xfrm>
              <a:off x="3983735" y="3154705"/>
              <a:ext cx="717626" cy="638403"/>
            </a:xfrm>
            <a:prstGeom prst="rect">
              <a:avLst/>
            </a:prstGeom>
          </p:spPr>
        </p:pic>
        <p:sp>
          <p:nvSpPr>
            <p:cNvPr id="22" name="object 22"/>
            <p:cNvSpPr/>
            <p:nvPr/>
          </p:nvSpPr>
          <p:spPr>
            <a:xfrm>
              <a:off x="4116323" y="3201923"/>
              <a:ext cx="457200" cy="457200"/>
            </a:xfrm>
            <a:custGeom>
              <a:avLst/>
              <a:gdLst/>
              <a:ahLst/>
              <a:cxnLst/>
              <a:rect l="l" t="t" r="r" b="b"/>
              <a:pathLst>
                <a:path w="457200" h="457200">
                  <a:moveTo>
                    <a:pt x="342900" y="0"/>
                  </a:moveTo>
                  <a:lnTo>
                    <a:pt x="114300" y="0"/>
                  </a:lnTo>
                  <a:lnTo>
                    <a:pt x="114300" y="228600"/>
                  </a:lnTo>
                  <a:lnTo>
                    <a:pt x="0" y="228600"/>
                  </a:lnTo>
                  <a:lnTo>
                    <a:pt x="228600" y="457200"/>
                  </a:lnTo>
                  <a:lnTo>
                    <a:pt x="457200" y="228600"/>
                  </a:lnTo>
                  <a:lnTo>
                    <a:pt x="342900" y="228600"/>
                  </a:lnTo>
                  <a:lnTo>
                    <a:pt x="342900" y="0"/>
                  </a:lnTo>
                  <a:close/>
                </a:path>
              </a:pathLst>
            </a:custGeom>
            <a:solidFill>
              <a:srgbClr val="DA1F28"/>
            </a:solidFill>
          </p:spPr>
          <p:txBody>
            <a:bodyPr wrap="square" lIns="0" tIns="0" rIns="0" bIns="0" rtlCol="0"/>
            <a:lstStyle/>
            <a:p>
              <a:endParaRPr/>
            </a:p>
          </p:txBody>
        </p:sp>
        <p:sp>
          <p:nvSpPr>
            <p:cNvPr id="23" name="object 23"/>
            <p:cNvSpPr/>
            <p:nvPr/>
          </p:nvSpPr>
          <p:spPr>
            <a:xfrm>
              <a:off x="4039107" y="3169919"/>
              <a:ext cx="612140" cy="534670"/>
            </a:xfrm>
            <a:custGeom>
              <a:avLst/>
              <a:gdLst/>
              <a:ahLst/>
              <a:cxnLst/>
              <a:rect l="l" t="t" r="r" b="b"/>
              <a:pathLst>
                <a:path w="612139" h="534670">
                  <a:moveTo>
                    <a:pt x="452119" y="0"/>
                  </a:moveTo>
                  <a:lnTo>
                    <a:pt x="159512" y="0"/>
                  </a:lnTo>
                  <a:lnTo>
                    <a:pt x="159512" y="228600"/>
                  </a:lnTo>
                  <a:lnTo>
                    <a:pt x="0" y="228600"/>
                  </a:lnTo>
                  <a:lnTo>
                    <a:pt x="305815" y="534415"/>
                  </a:lnTo>
                  <a:lnTo>
                    <a:pt x="360044" y="480186"/>
                  </a:lnTo>
                  <a:lnTo>
                    <a:pt x="305815" y="480186"/>
                  </a:lnTo>
                  <a:lnTo>
                    <a:pt x="92709" y="266953"/>
                  </a:lnTo>
                  <a:lnTo>
                    <a:pt x="197865" y="266953"/>
                  </a:lnTo>
                  <a:lnTo>
                    <a:pt x="197865" y="38353"/>
                  </a:lnTo>
                  <a:lnTo>
                    <a:pt x="452119" y="38353"/>
                  </a:lnTo>
                  <a:lnTo>
                    <a:pt x="452119" y="0"/>
                  </a:lnTo>
                  <a:close/>
                </a:path>
                <a:path w="612139" h="534670">
                  <a:moveTo>
                    <a:pt x="452119" y="38353"/>
                  </a:moveTo>
                  <a:lnTo>
                    <a:pt x="413765" y="38353"/>
                  </a:lnTo>
                  <a:lnTo>
                    <a:pt x="413765" y="266953"/>
                  </a:lnTo>
                  <a:lnTo>
                    <a:pt x="518921" y="266953"/>
                  </a:lnTo>
                  <a:lnTo>
                    <a:pt x="305815" y="480186"/>
                  </a:lnTo>
                  <a:lnTo>
                    <a:pt x="360044" y="480186"/>
                  </a:lnTo>
                  <a:lnTo>
                    <a:pt x="611631" y="228600"/>
                  </a:lnTo>
                  <a:lnTo>
                    <a:pt x="452119" y="228600"/>
                  </a:lnTo>
                  <a:lnTo>
                    <a:pt x="452119" y="38353"/>
                  </a:lnTo>
                  <a:close/>
                </a:path>
                <a:path w="612139" h="534670">
                  <a:moveTo>
                    <a:pt x="400938" y="51180"/>
                  </a:moveTo>
                  <a:lnTo>
                    <a:pt x="210692" y="51180"/>
                  </a:lnTo>
                  <a:lnTo>
                    <a:pt x="210692" y="279780"/>
                  </a:lnTo>
                  <a:lnTo>
                    <a:pt x="123570" y="279780"/>
                  </a:lnTo>
                  <a:lnTo>
                    <a:pt x="305815" y="462025"/>
                  </a:lnTo>
                  <a:lnTo>
                    <a:pt x="323850" y="443991"/>
                  </a:lnTo>
                  <a:lnTo>
                    <a:pt x="305815" y="443991"/>
                  </a:lnTo>
                  <a:lnTo>
                    <a:pt x="154431" y="292607"/>
                  </a:lnTo>
                  <a:lnTo>
                    <a:pt x="223519" y="292607"/>
                  </a:lnTo>
                  <a:lnTo>
                    <a:pt x="223519" y="64007"/>
                  </a:lnTo>
                  <a:lnTo>
                    <a:pt x="400938" y="64007"/>
                  </a:lnTo>
                  <a:lnTo>
                    <a:pt x="400938" y="51180"/>
                  </a:lnTo>
                  <a:close/>
                </a:path>
                <a:path w="612139" h="534670">
                  <a:moveTo>
                    <a:pt x="400938" y="64007"/>
                  </a:moveTo>
                  <a:lnTo>
                    <a:pt x="388112" y="64007"/>
                  </a:lnTo>
                  <a:lnTo>
                    <a:pt x="388112" y="292607"/>
                  </a:lnTo>
                  <a:lnTo>
                    <a:pt x="457200" y="292607"/>
                  </a:lnTo>
                  <a:lnTo>
                    <a:pt x="305815" y="443991"/>
                  </a:lnTo>
                  <a:lnTo>
                    <a:pt x="323850" y="443991"/>
                  </a:lnTo>
                  <a:lnTo>
                    <a:pt x="488061" y="279780"/>
                  </a:lnTo>
                  <a:lnTo>
                    <a:pt x="400938" y="279780"/>
                  </a:lnTo>
                  <a:lnTo>
                    <a:pt x="400938" y="64007"/>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5583936" y="4678718"/>
            <a:ext cx="718185" cy="715010"/>
            <a:chOff x="4059935" y="4678718"/>
            <a:chExt cx="718185" cy="715010"/>
          </a:xfrm>
        </p:grpSpPr>
        <p:pic>
          <p:nvPicPr>
            <p:cNvPr id="25" name="object 25"/>
            <p:cNvPicPr/>
            <p:nvPr/>
          </p:nvPicPr>
          <p:blipFill>
            <a:blip r:embed="rId9" cstate="print"/>
            <a:stretch>
              <a:fillRect/>
            </a:stretch>
          </p:blipFill>
          <p:spPr>
            <a:xfrm>
              <a:off x="4059935" y="4678718"/>
              <a:ext cx="717626" cy="714590"/>
            </a:xfrm>
            <a:prstGeom prst="rect">
              <a:avLst/>
            </a:prstGeom>
          </p:spPr>
        </p:pic>
        <p:sp>
          <p:nvSpPr>
            <p:cNvPr id="26" name="object 26"/>
            <p:cNvSpPr/>
            <p:nvPr/>
          </p:nvSpPr>
          <p:spPr>
            <a:xfrm>
              <a:off x="4192523" y="4725924"/>
              <a:ext cx="457200" cy="533400"/>
            </a:xfrm>
            <a:custGeom>
              <a:avLst/>
              <a:gdLst/>
              <a:ahLst/>
              <a:cxnLst/>
              <a:rect l="l" t="t" r="r" b="b"/>
              <a:pathLst>
                <a:path w="457200" h="533400">
                  <a:moveTo>
                    <a:pt x="342900" y="0"/>
                  </a:moveTo>
                  <a:lnTo>
                    <a:pt x="114300" y="0"/>
                  </a:lnTo>
                  <a:lnTo>
                    <a:pt x="114300" y="304800"/>
                  </a:lnTo>
                  <a:lnTo>
                    <a:pt x="0" y="304800"/>
                  </a:lnTo>
                  <a:lnTo>
                    <a:pt x="228600" y="533400"/>
                  </a:lnTo>
                  <a:lnTo>
                    <a:pt x="457200" y="304800"/>
                  </a:lnTo>
                  <a:lnTo>
                    <a:pt x="342900" y="304800"/>
                  </a:lnTo>
                  <a:lnTo>
                    <a:pt x="342900" y="0"/>
                  </a:lnTo>
                  <a:close/>
                </a:path>
              </a:pathLst>
            </a:custGeom>
            <a:solidFill>
              <a:srgbClr val="DA1F28"/>
            </a:solidFill>
          </p:spPr>
          <p:txBody>
            <a:bodyPr wrap="square" lIns="0" tIns="0" rIns="0" bIns="0" rtlCol="0"/>
            <a:lstStyle/>
            <a:p>
              <a:endParaRPr/>
            </a:p>
          </p:txBody>
        </p:sp>
        <p:sp>
          <p:nvSpPr>
            <p:cNvPr id="27" name="object 27"/>
            <p:cNvSpPr/>
            <p:nvPr/>
          </p:nvSpPr>
          <p:spPr>
            <a:xfrm>
              <a:off x="4115307" y="4693920"/>
              <a:ext cx="612140" cy="610870"/>
            </a:xfrm>
            <a:custGeom>
              <a:avLst/>
              <a:gdLst/>
              <a:ahLst/>
              <a:cxnLst/>
              <a:rect l="l" t="t" r="r" b="b"/>
              <a:pathLst>
                <a:path w="612139" h="610870">
                  <a:moveTo>
                    <a:pt x="452119" y="0"/>
                  </a:moveTo>
                  <a:lnTo>
                    <a:pt x="159512" y="0"/>
                  </a:lnTo>
                  <a:lnTo>
                    <a:pt x="159512" y="304799"/>
                  </a:lnTo>
                  <a:lnTo>
                    <a:pt x="0" y="304799"/>
                  </a:lnTo>
                  <a:lnTo>
                    <a:pt x="305815" y="610615"/>
                  </a:lnTo>
                  <a:lnTo>
                    <a:pt x="360044" y="556386"/>
                  </a:lnTo>
                  <a:lnTo>
                    <a:pt x="305815" y="556386"/>
                  </a:lnTo>
                  <a:lnTo>
                    <a:pt x="92709" y="343153"/>
                  </a:lnTo>
                  <a:lnTo>
                    <a:pt x="197865" y="343153"/>
                  </a:lnTo>
                  <a:lnTo>
                    <a:pt x="197865" y="38353"/>
                  </a:lnTo>
                  <a:lnTo>
                    <a:pt x="452119" y="38353"/>
                  </a:lnTo>
                  <a:lnTo>
                    <a:pt x="452119" y="0"/>
                  </a:lnTo>
                  <a:close/>
                </a:path>
                <a:path w="612139" h="610870">
                  <a:moveTo>
                    <a:pt x="452119" y="38353"/>
                  </a:moveTo>
                  <a:lnTo>
                    <a:pt x="413765" y="38353"/>
                  </a:lnTo>
                  <a:lnTo>
                    <a:pt x="413765" y="343153"/>
                  </a:lnTo>
                  <a:lnTo>
                    <a:pt x="518921" y="343153"/>
                  </a:lnTo>
                  <a:lnTo>
                    <a:pt x="305815" y="556386"/>
                  </a:lnTo>
                  <a:lnTo>
                    <a:pt x="360044" y="556386"/>
                  </a:lnTo>
                  <a:lnTo>
                    <a:pt x="611631" y="304799"/>
                  </a:lnTo>
                  <a:lnTo>
                    <a:pt x="452119" y="304799"/>
                  </a:lnTo>
                  <a:lnTo>
                    <a:pt x="452119" y="38353"/>
                  </a:lnTo>
                  <a:close/>
                </a:path>
                <a:path w="612139" h="610870">
                  <a:moveTo>
                    <a:pt x="400938" y="51180"/>
                  </a:moveTo>
                  <a:lnTo>
                    <a:pt x="210692" y="51180"/>
                  </a:lnTo>
                  <a:lnTo>
                    <a:pt x="210692" y="355980"/>
                  </a:lnTo>
                  <a:lnTo>
                    <a:pt x="123570" y="355980"/>
                  </a:lnTo>
                  <a:lnTo>
                    <a:pt x="305815" y="538225"/>
                  </a:lnTo>
                  <a:lnTo>
                    <a:pt x="323850" y="520191"/>
                  </a:lnTo>
                  <a:lnTo>
                    <a:pt x="305815" y="520191"/>
                  </a:lnTo>
                  <a:lnTo>
                    <a:pt x="154431" y="368807"/>
                  </a:lnTo>
                  <a:lnTo>
                    <a:pt x="223519" y="368807"/>
                  </a:lnTo>
                  <a:lnTo>
                    <a:pt x="223519" y="64007"/>
                  </a:lnTo>
                  <a:lnTo>
                    <a:pt x="400938" y="64007"/>
                  </a:lnTo>
                  <a:lnTo>
                    <a:pt x="400938" y="51180"/>
                  </a:lnTo>
                  <a:close/>
                </a:path>
                <a:path w="612139" h="610870">
                  <a:moveTo>
                    <a:pt x="400938" y="64007"/>
                  </a:moveTo>
                  <a:lnTo>
                    <a:pt x="388112" y="64007"/>
                  </a:lnTo>
                  <a:lnTo>
                    <a:pt x="388112" y="368807"/>
                  </a:lnTo>
                  <a:lnTo>
                    <a:pt x="457200" y="368807"/>
                  </a:lnTo>
                  <a:lnTo>
                    <a:pt x="305815" y="520191"/>
                  </a:lnTo>
                  <a:lnTo>
                    <a:pt x="323850" y="520191"/>
                  </a:lnTo>
                  <a:lnTo>
                    <a:pt x="488061" y="355980"/>
                  </a:lnTo>
                  <a:lnTo>
                    <a:pt x="400938" y="355980"/>
                  </a:lnTo>
                  <a:lnTo>
                    <a:pt x="400938" y="64007"/>
                  </a:lnTo>
                  <a:close/>
                </a:path>
              </a:pathLst>
            </a:custGeom>
            <a:solidFill>
              <a:srgbClr val="FFFFFF"/>
            </a:solidFill>
          </p:spPr>
          <p:txBody>
            <a:bodyPr wrap="square" lIns="0" tIns="0" rIns="0" bIns="0" rtlCol="0"/>
            <a:lstStyle/>
            <a:p>
              <a:endParaRPr/>
            </a:p>
          </p:txBody>
        </p:sp>
      </p:grpSp>
      <p:sp>
        <p:nvSpPr>
          <p:cNvPr id="28" name="object 28"/>
          <p:cNvSpPr txBox="1">
            <a:spLocks noGrp="1"/>
          </p:cNvSpPr>
          <p:nvPr>
            <p:ph type="ftr" sz="quarter" idx="4294967295"/>
          </p:nvPr>
        </p:nvSpPr>
        <p:spPr>
          <a:xfrm>
            <a:off x="1644072" y="457200"/>
            <a:ext cx="0" cy="303287"/>
          </a:xfrm>
          <a:prstGeom prst="rect">
            <a:avLst/>
          </a:prstGeom>
        </p:spPr>
        <p:txBody>
          <a:bodyPr vert="horz" wrap="square" lIns="0" tIns="26034" rIns="0" bIns="0" rtlCol="0">
            <a:spAutoFit/>
          </a:bodyPr>
          <a:lstStyle/>
          <a:p>
            <a:pPr marR="5080" algn="r">
              <a:spcBef>
                <a:spcPts val="204"/>
              </a:spcBef>
            </a:pPr>
            <a:endParaRPr dirty="0"/>
          </a:p>
        </p:txBody>
      </p:sp>
    </p:spTree>
    <p:extLst>
      <p:ext uri="{BB962C8B-B14F-4D97-AF65-F5344CB8AC3E}">
        <p14:creationId xmlns:p14="http://schemas.microsoft.com/office/powerpoint/2010/main" val="210067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09" y="110836"/>
            <a:ext cx="9615055" cy="4770537"/>
          </a:xfrm>
          <a:prstGeom prst="rect">
            <a:avLst/>
          </a:prstGeom>
          <a:noFill/>
        </p:spPr>
        <p:txBody>
          <a:bodyPr wrap="square" rtlCol="0">
            <a:spAutoFit/>
          </a:bodyPr>
          <a:lstStyle/>
          <a:p>
            <a:pPr algn="ctr"/>
            <a:r>
              <a:rPr lang="en-US" sz="3200" b="1" dirty="0">
                <a:solidFill>
                  <a:schemeClr val="accent1"/>
                </a:solidFill>
              </a:rPr>
              <a:t>Ideal gas and non-ideal gas</a:t>
            </a:r>
            <a:endParaRPr lang="en-IN" sz="3200" dirty="0">
              <a:solidFill>
                <a:schemeClr val="accent1"/>
              </a:solidFill>
            </a:endParaRPr>
          </a:p>
          <a:p>
            <a:pPr lvl="0"/>
            <a:r>
              <a:rPr lang="en-US" sz="2800" b="1" dirty="0"/>
              <a:t>Ideal </a:t>
            </a:r>
            <a:r>
              <a:rPr lang="en-US" sz="2800" b="1" dirty="0" smtClean="0"/>
              <a:t>gas:</a:t>
            </a:r>
            <a:endParaRPr lang="en-IN" sz="2800" dirty="0"/>
          </a:p>
          <a:p>
            <a:r>
              <a:rPr lang="en-US" sz="2400" dirty="0"/>
              <a:t>A gas which obeys the three gas laws under all conditions of temperatures and pressures is known as an ideal gas or a perfect gas. It is observed that there is no gas which obeys the gas laws or the ideal gas equation under all conditions of temperatures and pressures. However gases obey these gas laws fairly well at low pressures and high </a:t>
            </a:r>
            <a:r>
              <a:rPr lang="en-US" sz="2400" dirty="0" smtClean="0"/>
              <a:t>temperatures.</a:t>
            </a:r>
            <a:endParaRPr lang="en-IN" dirty="0"/>
          </a:p>
          <a:p>
            <a:pPr lvl="0"/>
            <a:r>
              <a:rPr lang="en-US" sz="2800" b="1" dirty="0"/>
              <a:t>Non-ideal gas or real </a:t>
            </a:r>
            <a:r>
              <a:rPr lang="en-US" sz="2800" b="1" dirty="0" smtClean="0"/>
              <a:t>gas:</a:t>
            </a:r>
            <a:endParaRPr lang="en-IN" sz="2800" dirty="0"/>
          </a:p>
          <a:p>
            <a:r>
              <a:rPr lang="en-US" sz="2400" dirty="0"/>
              <a:t>A non-ideal gas or real gas is the one which obeys the gas laws only under low pressures and high temperatures. All gases are non-ideal gases or real gases only. They show deviations from ideal behaviour when the pressures are too high and temperatures are too lo</a:t>
            </a:r>
            <a:r>
              <a:rPr lang="en-US" dirty="0"/>
              <a:t>w</a:t>
            </a:r>
            <a:endParaRPr lang="en-IN" dirty="0"/>
          </a:p>
        </p:txBody>
      </p:sp>
    </p:spTree>
    <p:extLst>
      <p:ext uri="{BB962C8B-B14F-4D97-AF65-F5344CB8AC3E}">
        <p14:creationId xmlns:p14="http://schemas.microsoft.com/office/powerpoint/2010/main" val="586667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2291" y="507999"/>
            <a:ext cx="8562109" cy="584775"/>
          </a:xfrm>
          <a:prstGeom prst="rect">
            <a:avLst/>
          </a:prstGeom>
          <a:noFill/>
        </p:spPr>
        <p:txBody>
          <a:bodyPr wrap="square" rtlCol="0">
            <a:spAutoFit/>
          </a:bodyPr>
          <a:lstStyle/>
          <a:p>
            <a:pPr algn="ctr"/>
            <a:r>
              <a:rPr lang="en-IN" sz="3200" b="1" dirty="0" smtClean="0">
                <a:solidFill>
                  <a:schemeClr val="accent1"/>
                </a:solidFill>
              </a:rPr>
              <a:t>DEVIATION FROM IDEAL BEHAVIOUR</a:t>
            </a:r>
            <a:endParaRPr lang="en-IN" sz="3200" b="1" dirty="0">
              <a:solidFill>
                <a:schemeClr val="accent1"/>
              </a:solidFill>
            </a:endParaRPr>
          </a:p>
        </p:txBody>
      </p:sp>
      <p:sp>
        <p:nvSpPr>
          <p:cNvPr id="4" name="TextBox 3"/>
          <p:cNvSpPr txBox="1"/>
          <p:nvPr/>
        </p:nvSpPr>
        <p:spPr>
          <a:xfrm>
            <a:off x="2115127" y="1339273"/>
            <a:ext cx="9707418" cy="4185761"/>
          </a:xfrm>
          <a:prstGeom prst="rect">
            <a:avLst/>
          </a:prstGeom>
          <a:noFill/>
        </p:spPr>
        <p:txBody>
          <a:bodyPr wrap="square" rtlCol="0">
            <a:spAutoFit/>
          </a:bodyPr>
          <a:lstStyle/>
          <a:p>
            <a:r>
              <a:rPr lang="en-US" sz="2800" b="1" dirty="0">
                <a:solidFill>
                  <a:schemeClr val="accent4"/>
                </a:solidFill>
              </a:rPr>
              <a:t>Deviations from Boyle’s Law (Effect of Pressure Variation on Deviations)</a:t>
            </a:r>
            <a:endParaRPr lang="en-IN" sz="2800" b="1" dirty="0">
              <a:solidFill>
                <a:schemeClr val="accent4"/>
              </a:solidFill>
            </a:endParaRPr>
          </a:p>
          <a:p>
            <a:pPr marL="342900" indent="-342900">
              <a:buFont typeface="Wingdings" panose="05000000000000000000" pitchFamily="2" charset="2"/>
              <a:buChar char="v"/>
            </a:pPr>
            <a:r>
              <a:rPr lang="en-US" sz="2400" dirty="0"/>
              <a:t>From the </a:t>
            </a:r>
            <a:r>
              <a:rPr lang="en-US" sz="2400" dirty="0" smtClean="0"/>
              <a:t>figure </a:t>
            </a:r>
            <a:r>
              <a:rPr lang="en-US" sz="2400" dirty="0"/>
              <a:t>we can observe that at </a:t>
            </a:r>
            <a:r>
              <a:rPr lang="en-US" sz="2400" dirty="0" smtClean="0"/>
              <a:t>constant temperature </a:t>
            </a:r>
            <a:r>
              <a:rPr lang="en-US" sz="2400" dirty="0"/>
              <a:t>PV </a:t>
            </a:r>
            <a:r>
              <a:rPr lang="en-US" sz="2400" i="1" dirty="0"/>
              <a:t>vs </a:t>
            </a:r>
            <a:r>
              <a:rPr lang="en-US" sz="2400" dirty="0"/>
              <a:t>P curve for a real gas is not a straight line parallel to Pressure axis</a:t>
            </a:r>
            <a:r>
              <a:rPr lang="en-US" sz="2400" dirty="0" smtClean="0"/>
              <a:t>.</a:t>
            </a:r>
          </a:p>
          <a:p>
            <a:pPr marL="342900" indent="-342900">
              <a:buFont typeface="Wingdings" panose="05000000000000000000" pitchFamily="2" charset="2"/>
              <a:buChar char="v"/>
            </a:pPr>
            <a:r>
              <a:rPr lang="en-US" sz="2400" dirty="0" smtClean="0"/>
              <a:t>In </a:t>
            </a:r>
            <a:r>
              <a:rPr lang="en-US" sz="2400" dirty="0"/>
              <a:t>the curves for H2, He as the pressure increases the value of PV also increases</a:t>
            </a:r>
            <a:r>
              <a:rPr lang="en-US" sz="2400" dirty="0" smtClean="0"/>
              <a:t>.</a:t>
            </a:r>
          </a:p>
          <a:p>
            <a:pPr marL="342900" indent="-342900">
              <a:buFont typeface="Wingdings" panose="05000000000000000000" pitchFamily="2" charset="2"/>
              <a:buChar char="v"/>
            </a:pPr>
            <a:r>
              <a:rPr lang="en-US" sz="2400" dirty="0" smtClean="0"/>
              <a:t>For </a:t>
            </a:r>
            <a:r>
              <a:rPr lang="en-US" sz="2400" dirty="0"/>
              <a:t>the gases like CO and CH4 the </a:t>
            </a:r>
            <a:r>
              <a:rPr lang="en-US" sz="2400" dirty="0" smtClean="0"/>
              <a:t>PV value </a:t>
            </a:r>
            <a:r>
              <a:rPr lang="en-US" sz="2400" dirty="0"/>
              <a:t>decreases with increase in pressure and reaches to a </a:t>
            </a:r>
            <a:r>
              <a:rPr lang="en-US" sz="2400" dirty="0" smtClean="0"/>
              <a:t>minimum value </a:t>
            </a:r>
            <a:r>
              <a:rPr lang="en-US" sz="2400" dirty="0"/>
              <a:t>and then increases with pressure. Thus, real gases do not follow the ideal gas equation perfectly under all conditions of pressure</a:t>
            </a:r>
            <a:r>
              <a:rPr lang="en-US" dirty="0"/>
              <a:t>.</a:t>
            </a:r>
            <a:endParaRPr lang="en-IN" dirty="0"/>
          </a:p>
          <a:p>
            <a:endParaRPr lang="en-IN" dirty="0"/>
          </a:p>
        </p:txBody>
      </p:sp>
    </p:spTree>
    <p:extLst>
      <p:ext uri="{BB962C8B-B14F-4D97-AF65-F5344CB8AC3E}">
        <p14:creationId xmlns:p14="http://schemas.microsoft.com/office/powerpoint/2010/main" val="168483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18" y="286327"/>
            <a:ext cx="11619346" cy="1384995"/>
          </a:xfrm>
          <a:prstGeom prst="rect">
            <a:avLst/>
          </a:prstGeom>
          <a:noFill/>
        </p:spPr>
        <p:txBody>
          <a:bodyPr wrap="square" rtlCol="0">
            <a:spAutoFit/>
          </a:bodyPr>
          <a:lstStyle/>
          <a:p>
            <a:pPr algn="ctr"/>
            <a:r>
              <a:rPr lang="en-US" sz="2800" b="1" dirty="0">
                <a:solidFill>
                  <a:schemeClr val="accent4"/>
                </a:solidFill>
              </a:rPr>
              <a:t>Deviation from Charles’ Law </a:t>
            </a:r>
            <a:endParaRPr lang="en-US" sz="2800" b="1" dirty="0" smtClean="0">
              <a:solidFill>
                <a:schemeClr val="accent4"/>
              </a:solidFill>
            </a:endParaRPr>
          </a:p>
          <a:p>
            <a:pPr algn="ctr"/>
            <a:r>
              <a:rPr lang="en-US" sz="2800" b="1" dirty="0">
                <a:solidFill>
                  <a:schemeClr val="accent4"/>
                </a:solidFill>
              </a:rPr>
              <a:t>(Effect of Temperature on </a:t>
            </a:r>
            <a:r>
              <a:rPr lang="en-US" sz="2800" b="1" dirty="0" smtClean="0">
                <a:solidFill>
                  <a:schemeClr val="accent4"/>
                </a:solidFill>
              </a:rPr>
              <a:t>Deviations</a:t>
            </a:r>
            <a:r>
              <a:rPr lang="en-US" sz="2800" b="1" dirty="0">
                <a:solidFill>
                  <a:schemeClr val="accent4"/>
                </a:solidFill>
              </a:rPr>
              <a:t>)</a:t>
            </a:r>
            <a:endParaRPr lang="en-IN" sz="2800" dirty="0">
              <a:solidFill>
                <a:schemeClr val="accent4"/>
              </a:solidFill>
            </a:endParaRPr>
          </a:p>
          <a:p>
            <a:pPr algn="ctr"/>
            <a:endParaRPr lang="en-IN" sz="2800" dirty="0">
              <a:solidFill>
                <a:schemeClr val="accent4"/>
              </a:solidFill>
            </a:endParaRPr>
          </a:p>
        </p:txBody>
      </p:sp>
      <p:sp>
        <p:nvSpPr>
          <p:cNvPr id="12" name="TextBox 11"/>
          <p:cNvSpPr txBox="1"/>
          <p:nvPr/>
        </p:nvSpPr>
        <p:spPr>
          <a:xfrm>
            <a:off x="1884218" y="1440873"/>
            <a:ext cx="10132291" cy="1938992"/>
          </a:xfrm>
          <a:prstGeom prst="rect">
            <a:avLst/>
          </a:prstGeom>
          <a:noFill/>
        </p:spPr>
        <p:txBody>
          <a:bodyPr wrap="square" rtlCol="0">
            <a:spAutoFit/>
          </a:bodyPr>
          <a:lstStyle/>
          <a:p>
            <a:r>
              <a:rPr lang="en-US" sz="2400" dirty="0"/>
              <a:t>According to Charles’ law, the coefficient of expansion of </a:t>
            </a:r>
            <a:r>
              <a:rPr lang="en-US" sz="2400" dirty="0" smtClean="0"/>
              <a:t>volume </a:t>
            </a:r>
            <a:r>
              <a:rPr lang="en-US" sz="2400" dirty="0"/>
              <a:t>of every gas should be same i.e., 1/273 of its volume </a:t>
            </a:r>
            <a:r>
              <a:rPr lang="en-US" sz="2400" dirty="0" smtClean="0"/>
              <a:t>at </a:t>
            </a:r>
            <a:r>
              <a:rPr lang="en-US" sz="2400" dirty="0" err="1" smtClean="0"/>
              <a:t>O</a:t>
            </a:r>
            <a:r>
              <a:rPr lang="en-US" sz="2400" baseline="30000" dirty="0" err="1" smtClean="0"/>
              <a:t>o</a:t>
            </a:r>
            <a:r>
              <a:rPr lang="en-US" sz="2400" dirty="0" err="1" smtClean="0"/>
              <a:t>C</a:t>
            </a:r>
            <a:r>
              <a:rPr lang="en-US" sz="2400" dirty="0" smtClean="0"/>
              <a:t> </a:t>
            </a:r>
            <a:r>
              <a:rPr lang="en-US" sz="2400" dirty="0"/>
              <a:t>at all pressures. However, in practice this is found to be so only at low pressures and considerable deviation sets in with the increase in pressure.</a:t>
            </a:r>
            <a:endParaRPr lang="en-IN" sz="2400" dirty="0"/>
          </a:p>
          <a:p>
            <a:endParaRPr lang="en-IN" sz="2400" dirty="0"/>
          </a:p>
        </p:txBody>
      </p:sp>
    </p:spTree>
    <p:extLst>
      <p:ext uri="{BB962C8B-B14F-4D97-AF65-F5344CB8AC3E}">
        <p14:creationId xmlns:p14="http://schemas.microsoft.com/office/powerpoint/2010/main" val="614757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5.jpeg"/>
          <p:cNvPicPr/>
          <p:nvPr/>
        </p:nvPicPr>
        <p:blipFill>
          <a:blip r:embed="rId2" cstate="print">
            <a:clrChange>
              <a:clrFrom>
                <a:srgbClr val="FFFFFF"/>
              </a:clrFrom>
              <a:clrTo>
                <a:srgbClr val="FFFFFF">
                  <a:alpha val="0"/>
                </a:srgbClr>
              </a:clrTo>
            </a:clrChange>
          </a:blip>
          <a:stretch>
            <a:fillRect/>
          </a:stretch>
        </p:blipFill>
        <p:spPr>
          <a:xfrm>
            <a:off x="2456873" y="332510"/>
            <a:ext cx="9005454" cy="5754254"/>
          </a:xfrm>
          <a:prstGeom prst="rect">
            <a:avLst/>
          </a:prstGeom>
        </p:spPr>
      </p:pic>
    </p:spTree>
    <p:extLst>
      <p:ext uri="{BB962C8B-B14F-4D97-AF65-F5344CB8AC3E}">
        <p14:creationId xmlns:p14="http://schemas.microsoft.com/office/powerpoint/2010/main" val="4271927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TotalTime>
  <Words>1722</Words>
  <Application>Microsoft Office PowerPoint</Application>
  <PresentationFormat>Widescreen</PresentationFormat>
  <Paragraphs>205</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Corbel</vt:lpstr>
      <vt:lpstr>Gautami</vt:lpstr>
      <vt:lpstr>Times New Roman</vt:lpstr>
      <vt:lpstr>Wingdings</vt:lpstr>
      <vt:lpstr>Parallax</vt:lpstr>
      <vt:lpstr>PowerPoint Presentation</vt:lpstr>
      <vt:lpstr>Introduction</vt:lpstr>
      <vt:lpstr>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RAMBABU VASAMSETTI</dc:creator>
  <cp:lastModifiedBy>RAMBABU VASAMSETTI</cp:lastModifiedBy>
  <cp:revision>24</cp:revision>
  <dcterms:created xsi:type="dcterms:W3CDTF">2022-03-27T16:54:08Z</dcterms:created>
  <dcterms:modified xsi:type="dcterms:W3CDTF">2022-03-31T04:41:55Z</dcterms:modified>
</cp:coreProperties>
</file>